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64" r:id="rId3"/>
    <p:sldId id="262" r:id="rId4"/>
    <p:sldId id="273" r:id="rId5"/>
    <p:sldId id="270" r:id="rId6"/>
    <p:sldId id="274" r:id="rId7"/>
    <p:sldId id="271" r:id="rId8"/>
    <p:sldId id="268" r:id="rId9"/>
    <p:sldId id="257" r:id="rId10"/>
    <p:sldId id="272" r:id="rId11"/>
    <p:sldId id="266" r:id="rId12"/>
  </p:sldIdLst>
  <p:sldSz cx="9144000" cy="6858000" type="screen4x3"/>
  <p:notesSz cx="6807200" cy="9906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rednji slog 2 – poudarek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Svetel slog 1 – poudarek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49787" cy="4953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sz="quarter" idx="1"/>
          </p:nvPr>
        </p:nvSpPr>
        <p:spPr>
          <a:xfrm>
            <a:off x="3855838" y="0"/>
            <a:ext cx="2949787" cy="495300"/>
          </a:xfrm>
          <a:prstGeom prst="rect">
            <a:avLst/>
          </a:prstGeom>
        </p:spPr>
        <p:txBody>
          <a:bodyPr vert="horz" lIns="91440" tIns="45720" rIns="91440" bIns="45720" rtlCol="0"/>
          <a:lstStyle>
            <a:lvl1pPr algn="r">
              <a:defRPr sz="1200"/>
            </a:lvl1pPr>
          </a:lstStyle>
          <a:p>
            <a:fld id="{FFC19FCB-CE27-4860-9700-1379AF45FF53}" type="datetimeFigureOut">
              <a:rPr lang="sl-SI" smtClean="0"/>
              <a:pPr/>
              <a:t>19.6.2015</a:t>
            </a:fld>
            <a:endParaRPr lang="sl-SI"/>
          </a:p>
        </p:txBody>
      </p:sp>
      <p:sp>
        <p:nvSpPr>
          <p:cNvPr id="4" name="Ograda noge 3"/>
          <p:cNvSpPr>
            <a:spLocks noGrp="1"/>
          </p:cNvSpPr>
          <p:nvPr>
            <p:ph type="ftr" sz="quarter" idx="2"/>
          </p:nvPr>
        </p:nvSpPr>
        <p:spPr>
          <a:xfrm>
            <a:off x="0" y="9408981"/>
            <a:ext cx="2949787" cy="495300"/>
          </a:xfrm>
          <a:prstGeom prst="rect">
            <a:avLst/>
          </a:prstGeom>
        </p:spPr>
        <p:txBody>
          <a:bodyPr vert="horz" lIns="91440" tIns="45720" rIns="91440" bIns="45720" rtlCol="0" anchor="b"/>
          <a:lstStyle>
            <a:lvl1pPr algn="l">
              <a:defRPr sz="1200"/>
            </a:lvl1pPr>
          </a:lstStyle>
          <a:p>
            <a:endParaRPr lang="sl-SI"/>
          </a:p>
        </p:txBody>
      </p:sp>
      <p:sp>
        <p:nvSpPr>
          <p:cNvPr id="5" name="Ograda številke diapozitiva 4"/>
          <p:cNvSpPr>
            <a:spLocks noGrp="1"/>
          </p:cNvSpPr>
          <p:nvPr>
            <p:ph type="sldNum" sz="quarter" idx="3"/>
          </p:nvPr>
        </p:nvSpPr>
        <p:spPr>
          <a:xfrm>
            <a:off x="3855838" y="9408981"/>
            <a:ext cx="2949787" cy="495300"/>
          </a:xfrm>
          <a:prstGeom prst="rect">
            <a:avLst/>
          </a:prstGeom>
        </p:spPr>
        <p:txBody>
          <a:bodyPr vert="horz" lIns="91440" tIns="45720" rIns="91440" bIns="45720" rtlCol="0" anchor="b"/>
          <a:lstStyle>
            <a:lvl1pPr algn="r">
              <a:defRPr sz="1200"/>
            </a:lvl1pPr>
          </a:lstStyle>
          <a:p>
            <a:fld id="{7CE26EFF-BA5C-46D0-A558-4165BC55D4D3}" type="slidenum">
              <a:rPr lang="sl-SI" smtClean="0"/>
              <a:pPr/>
              <a:t>‹#›</a:t>
            </a:fld>
            <a:endParaRPr lang="sl-SI"/>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49787" cy="4953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55838" y="0"/>
            <a:ext cx="2949787" cy="495300"/>
          </a:xfrm>
          <a:prstGeom prst="rect">
            <a:avLst/>
          </a:prstGeom>
        </p:spPr>
        <p:txBody>
          <a:bodyPr vert="horz" lIns="91440" tIns="45720" rIns="91440" bIns="45720" rtlCol="0"/>
          <a:lstStyle>
            <a:lvl1pPr algn="r">
              <a:defRPr sz="1200"/>
            </a:lvl1pPr>
          </a:lstStyle>
          <a:p>
            <a:fld id="{5B011991-3781-485D-B65B-2A657C6C32F1}" type="datetimeFigureOut">
              <a:rPr lang="sl-SI" smtClean="0"/>
              <a:pPr/>
              <a:t>19.6.2015</a:t>
            </a:fld>
            <a:endParaRPr lang="sl-SI"/>
          </a:p>
        </p:txBody>
      </p:sp>
      <p:sp>
        <p:nvSpPr>
          <p:cNvPr id="4" name="Ograda stranske slike 3"/>
          <p:cNvSpPr>
            <a:spLocks noGrp="1" noRot="1" noChangeAspect="1"/>
          </p:cNvSpPr>
          <p:nvPr>
            <p:ph type="sldImg" idx="2"/>
          </p:nvPr>
        </p:nvSpPr>
        <p:spPr>
          <a:xfrm>
            <a:off x="927100" y="742950"/>
            <a:ext cx="4953000" cy="371475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0720" y="4705350"/>
            <a:ext cx="5445760" cy="4457700"/>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9408981"/>
            <a:ext cx="2949787" cy="4953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55838" y="9408981"/>
            <a:ext cx="2949787" cy="495300"/>
          </a:xfrm>
          <a:prstGeom prst="rect">
            <a:avLst/>
          </a:prstGeom>
        </p:spPr>
        <p:txBody>
          <a:bodyPr vert="horz" lIns="91440" tIns="45720" rIns="91440" bIns="45720" rtlCol="0" anchor="b"/>
          <a:lstStyle>
            <a:lvl1pPr algn="r">
              <a:defRPr sz="1200"/>
            </a:lvl1pPr>
          </a:lstStyle>
          <a:p>
            <a:fld id="{C7C6088B-D830-4DB5-9206-5962A0E0A8EB}" type="slidenum">
              <a:rPr lang="sl-SI" smtClean="0"/>
              <a:pPr/>
              <a:t>‹#›</a:t>
            </a:fld>
            <a:endParaRPr lang="sl-SI"/>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če želite urediti slog podnaslova matrice</a:t>
            </a:r>
            <a:endParaRPr lang="sl-SI"/>
          </a:p>
        </p:txBody>
      </p:sp>
      <p:sp>
        <p:nvSpPr>
          <p:cNvPr id="4" name="Ograda datuma 3"/>
          <p:cNvSpPr>
            <a:spLocks noGrp="1"/>
          </p:cNvSpPr>
          <p:nvPr>
            <p:ph type="dt" sz="half" idx="10"/>
          </p:nvPr>
        </p:nvSpPr>
        <p:spPr/>
        <p:txBody>
          <a:bodyPr/>
          <a:lstStyle/>
          <a:p>
            <a:fld id="{60B85C15-3CC9-4BC9-B9D2-566207AFE81B}" type="datetimeFigureOut">
              <a:rPr lang="sl-SI" smtClean="0"/>
              <a:pPr/>
              <a:t>19.6.2015</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E233296F-306E-4690-8D3E-DF5F1803E1B9}" type="slidenum">
              <a:rPr lang="sl-SI" smtClean="0"/>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60B85C15-3CC9-4BC9-B9D2-566207AFE81B}" type="datetimeFigureOut">
              <a:rPr lang="sl-SI" smtClean="0"/>
              <a:pPr/>
              <a:t>19.6.2015</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E233296F-306E-4690-8D3E-DF5F1803E1B9}"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60B85C15-3CC9-4BC9-B9D2-566207AFE81B}" type="datetimeFigureOut">
              <a:rPr lang="sl-SI" smtClean="0"/>
              <a:pPr/>
              <a:t>19.6.2015</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E233296F-306E-4690-8D3E-DF5F1803E1B9}"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60B85C15-3CC9-4BC9-B9D2-566207AFE81B}" type="datetimeFigureOut">
              <a:rPr lang="sl-SI" smtClean="0"/>
              <a:pPr/>
              <a:t>19.6.2015</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E233296F-306E-4690-8D3E-DF5F1803E1B9}"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Kliknite, če želite urediti sloge besedila matrice</a:t>
            </a:r>
          </a:p>
        </p:txBody>
      </p:sp>
      <p:sp>
        <p:nvSpPr>
          <p:cNvPr id="4" name="Ograda datuma 3"/>
          <p:cNvSpPr>
            <a:spLocks noGrp="1"/>
          </p:cNvSpPr>
          <p:nvPr>
            <p:ph type="dt" sz="half" idx="10"/>
          </p:nvPr>
        </p:nvSpPr>
        <p:spPr/>
        <p:txBody>
          <a:bodyPr/>
          <a:lstStyle/>
          <a:p>
            <a:fld id="{60B85C15-3CC9-4BC9-B9D2-566207AFE81B}" type="datetimeFigureOut">
              <a:rPr lang="sl-SI" smtClean="0"/>
              <a:pPr/>
              <a:t>19.6.2015</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E233296F-306E-4690-8D3E-DF5F1803E1B9}" type="slidenum">
              <a:rPr lang="sl-SI" smtClean="0"/>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p>
            <a:fld id="{60B85C15-3CC9-4BC9-B9D2-566207AFE81B}" type="datetimeFigureOut">
              <a:rPr lang="sl-SI" smtClean="0"/>
              <a:pPr/>
              <a:t>19.6.2015</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E233296F-306E-4690-8D3E-DF5F1803E1B9}"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p>
            <a:fld id="{60B85C15-3CC9-4BC9-B9D2-566207AFE81B}" type="datetimeFigureOut">
              <a:rPr lang="sl-SI" smtClean="0"/>
              <a:pPr/>
              <a:t>19.6.2015</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E233296F-306E-4690-8D3E-DF5F1803E1B9}"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datuma 2"/>
          <p:cNvSpPr>
            <a:spLocks noGrp="1"/>
          </p:cNvSpPr>
          <p:nvPr>
            <p:ph type="dt" sz="half" idx="10"/>
          </p:nvPr>
        </p:nvSpPr>
        <p:spPr/>
        <p:txBody>
          <a:bodyPr/>
          <a:lstStyle/>
          <a:p>
            <a:fld id="{60B85C15-3CC9-4BC9-B9D2-566207AFE81B}" type="datetimeFigureOut">
              <a:rPr lang="sl-SI" smtClean="0"/>
              <a:pPr/>
              <a:t>19.6.2015</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E233296F-306E-4690-8D3E-DF5F1803E1B9}"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60B85C15-3CC9-4BC9-B9D2-566207AFE81B}" type="datetimeFigureOut">
              <a:rPr lang="sl-SI" smtClean="0"/>
              <a:pPr/>
              <a:t>19.6.2015</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E233296F-306E-4690-8D3E-DF5F1803E1B9}"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p>
            <a:fld id="{60B85C15-3CC9-4BC9-B9D2-566207AFE81B}" type="datetimeFigureOut">
              <a:rPr lang="sl-SI" smtClean="0"/>
              <a:pPr/>
              <a:t>19.6.2015</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E233296F-306E-4690-8D3E-DF5F1803E1B9}" type="slidenum">
              <a:rPr lang="sl-SI" smtClean="0"/>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p>
            <a:fld id="{60B85C15-3CC9-4BC9-B9D2-566207AFE81B}" type="datetimeFigureOut">
              <a:rPr lang="sl-SI" smtClean="0"/>
              <a:pPr/>
              <a:t>19.6.2015</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E233296F-306E-4690-8D3E-DF5F1803E1B9}" type="slidenum">
              <a:rPr lang="sl-SI" smtClean="0"/>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B85C15-3CC9-4BC9-B9D2-566207AFE81B}" type="datetimeFigureOut">
              <a:rPr lang="sl-SI" smtClean="0"/>
              <a:pPr/>
              <a:t>19.6.2015</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3296F-306E-4690-8D3E-DF5F1803E1B9}"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785786" y="2428868"/>
            <a:ext cx="7772400" cy="1470025"/>
          </a:xfrm>
        </p:spPr>
        <p:txBody>
          <a:bodyPr>
            <a:normAutofit fontScale="90000"/>
          </a:bodyPr>
          <a:lstStyle/>
          <a:p>
            <a:r>
              <a:rPr lang="sl-SI" dirty="0" smtClean="0">
                <a:solidFill>
                  <a:schemeClr val="accent6">
                    <a:lumMod val="75000"/>
                  </a:schemeClr>
                </a:solidFill>
              </a:rPr>
              <a:t>NOVA FINANČNA PERSPEKTIVA</a:t>
            </a:r>
            <a:br>
              <a:rPr lang="sl-SI" dirty="0" smtClean="0">
                <a:solidFill>
                  <a:schemeClr val="accent6">
                    <a:lumMod val="75000"/>
                  </a:schemeClr>
                </a:solidFill>
              </a:rPr>
            </a:br>
            <a:r>
              <a:rPr lang="sl-SI" b="1" dirty="0" smtClean="0">
                <a:solidFill>
                  <a:schemeClr val="accent6">
                    <a:lumMod val="75000"/>
                  </a:schemeClr>
                </a:solidFill>
              </a:rPr>
              <a:t>2014 – 2020 </a:t>
            </a:r>
            <a:r>
              <a:rPr lang="sl-SI" dirty="0" smtClean="0">
                <a:solidFill>
                  <a:schemeClr val="accent6">
                    <a:lumMod val="75000"/>
                  </a:schemeClr>
                </a:solidFill>
              </a:rPr>
              <a:t/>
            </a:r>
            <a:br>
              <a:rPr lang="sl-SI" dirty="0" smtClean="0">
                <a:solidFill>
                  <a:schemeClr val="accent6">
                    <a:lumMod val="75000"/>
                  </a:schemeClr>
                </a:solidFill>
              </a:rPr>
            </a:br>
            <a:r>
              <a:rPr lang="sl-SI" dirty="0" smtClean="0">
                <a:solidFill>
                  <a:schemeClr val="accent6">
                    <a:lumMod val="75000"/>
                  </a:schemeClr>
                </a:solidFill>
              </a:rPr>
              <a:t>NA PODROČJU</a:t>
            </a:r>
            <a:br>
              <a:rPr lang="sl-SI" dirty="0" smtClean="0">
                <a:solidFill>
                  <a:schemeClr val="accent6">
                    <a:lumMod val="75000"/>
                  </a:schemeClr>
                </a:solidFill>
              </a:rPr>
            </a:br>
            <a:r>
              <a:rPr lang="sl-SI" dirty="0" smtClean="0">
                <a:solidFill>
                  <a:schemeClr val="accent6">
                    <a:lumMod val="75000"/>
                  </a:schemeClr>
                </a:solidFill>
              </a:rPr>
              <a:t>DEINSTITUCIONALIZACIJE </a:t>
            </a:r>
            <a:endParaRPr lang="sl-SI" dirty="0">
              <a:solidFill>
                <a:schemeClr val="accent6">
                  <a:lumMod val="75000"/>
                </a:schemeClr>
              </a:solidFill>
            </a:endParaRPr>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2998777" cy="1305919"/>
          </a:xfrm>
          <a:prstGeom prst="rect">
            <a:avLst/>
          </a:prstGeom>
          <a:solidFill>
            <a:schemeClr val="accent6">
              <a:lumMod val="20000"/>
              <a:lumOff val="80000"/>
            </a:schemeClr>
          </a:solidFill>
          <a:ln w="9525">
            <a:noFill/>
            <a:miter lim="800000"/>
            <a:headEnd/>
            <a:tailEnd/>
          </a:ln>
          <a:effectLst/>
        </p:spPr>
      </p:pic>
      <p:pic>
        <p:nvPicPr>
          <p:cNvPr id="5" name="Slika 4" descr="Logo_EKP_socialni_sklad_SLO_slogan"/>
          <p:cNvPicPr/>
          <p:nvPr/>
        </p:nvPicPr>
        <p:blipFill>
          <a:blip r:embed="rId3" cstate="print">
            <a:clrChange>
              <a:clrFrom>
                <a:srgbClr val="FFFFFF"/>
              </a:clrFrom>
              <a:clrTo>
                <a:srgbClr val="FFFFFF">
                  <a:alpha val="0"/>
                </a:srgbClr>
              </a:clrTo>
            </a:clrChange>
          </a:blip>
          <a:srcRect/>
          <a:stretch>
            <a:fillRect/>
          </a:stretch>
        </p:blipFill>
        <p:spPr bwMode="auto">
          <a:xfrm>
            <a:off x="5643566" y="0"/>
            <a:ext cx="3500434" cy="1428760"/>
          </a:xfrm>
          <a:prstGeom prst="rect">
            <a:avLst/>
          </a:prstGeom>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28596" y="1071546"/>
            <a:ext cx="8229600" cy="1296974"/>
          </a:xfrm>
        </p:spPr>
        <p:txBody>
          <a:bodyPr>
            <a:normAutofit/>
          </a:bodyPr>
          <a:lstStyle/>
          <a:p>
            <a:endParaRPr lang="sl-SI" sz="2000" b="1" dirty="0">
              <a:solidFill>
                <a:schemeClr val="accent6">
                  <a:lumMod val="50000"/>
                </a:schemeClr>
              </a:solidFill>
            </a:endParaRPr>
          </a:p>
        </p:txBody>
      </p:sp>
      <p:sp>
        <p:nvSpPr>
          <p:cNvPr id="3" name="Ograda vsebine 2"/>
          <p:cNvSpPr>
            <a:spLocks noGrp="1"/>
          </p:cNvSpPr>
          <p:nvPr>
            <p:ph idx="1"/>
          </p:nvPr>
        </p:nvSpPr>
        <p:spPr>
          <a:xfrm>
            <a:off x="714348" y="1714488"/>
            <a:ext cx="7901014" cy="5143512"/>
          </a:xfrm>
        </p:spPr>
        <p:txBody>
          <a:bodyPr>
            <a:normAutofit/>
          </a:bodyPr>
          <a:lstStyle/>
          <a:p>
            <a:pPr algn="just">
              <a:buNone/>
            </a:pPr>
            <a:r>
              <a:rPr lang="sl-SI" sz="2000" dirty="0" smtClean="0">
                <a:solidFill>
                  <a:schemeClr val="accent2">
                    <a:lumMod val="50000"/>
                  </a:schemeClr>
                </a:solidFill>
              </a:rPr>
              <a:t>Rezultat: </a:t>
            </a:r>
            <a:r>
              <a:rPr lang="sl-SI" sz="2000" dirty="0" smtClean="0"/>
              <a:t>Premestitev deleža oseb iz institucij v skupnostne oblike oskrbe </a:t>
            </a:r>
          </a:p>
          <a:p>
            <a:pPr algn="just">
              <a:buNone/>
            </a:pPr>
            <a:endParaRPr lang="sl-SI" sz="2000" dirty="0" smtClean="0">
              <a:solidFill>
                <a:schemeClr val="accent2">
                  <a:lumMod val="50000"/>
                </a:schemeClr>
              </a:solidFill>
            </a:endParaRPr>
          </a:p>
          <a:p>
            <a:pPr algn="just">
              <a:buNone/>
            </a:pPr>
            <a:r>
              <a:rPr lang="sl-SI" sz="2000" dirty="0" smtClean="0">
                <a:solidFill>
                  <a:schemeClr val="accent2">
                    <a:lumMod val="50000"/>
                  </a:schemeClr>
                </a:solidFill>
              </a:rPr>
              <a:t>Ciljne skupine: </a:t>
            </a:r>
            <a:r>
              <a:rPr lang="sl-SI" sz="2000" dirty="0" smtClean="0"/>
              <a:t>različne skupine oseb, ki potrebujejo dolgotrajno pomoč in oskrbo, uporabniki socialno-varstvenih in zdravstvenih storitev. </a:t>
            </a:r>
          </a:p>
          <a:p>
            <a:pPr>
              <a:buNone/>
            </a:pPr>
            <a:endParaRPr lang="sl-SI" sz="2000" dirty="0" smtClean="0">
              <a:solidFill>
                <a:schemeClr val="accent2">
                  <a:lumMod val="50000"/>
                </a:schemeClr>
              </a:solidFill>
            </a:endParaRPr>
          </a:p>
          <a:p>
            <a:pPr>
              <a:buNone/>
            </a:pPr>
            <a:r>
              <a:rPr lang="sl-SI" sz="2000" dirty="0" smtClean="0">
                <a:solidFill>
                  <a:schemeClr val="accent2">
                    <a:lumMod val="50000"/>
                  </a:schemeClr>
                </a:solidFill>
              </a:rPr>
              <a:t>Upravičenci: </a:t>
            </a:r>
            <a:r>
              <a:rPr lang="sl-SI" sz="2000" dirty="0" smtClean="0"/>
              <a:t>izvajalci zdravstvenih in socialnih storitev in programov in njihove skupnosti, vzgojno izobraževalni zavodi, nevladne organizacije in humanitarne organizacije, institucije regionalnega in lokalnega razvoja, mladinski centri, socialna podjetja, zaposlitveni centri, zasebne organizacije ter drugi, ki lahko s svojim delom in udejstvovanjem pripomorejo k izvajanju ukrepov prednostne naložbe. </a:t>
            </a:r>
          </a:p>
          <a:p>
            <a:pPr>
              <a:buNone/>
            </a:pPr>
            <a:endParaRPr lang="sl-SI" sz="1600" dirty="0" smtClean="0">
              <a:solidFill>
                <a:schemeClr val="accent2">
                  <a:lumMod val="50000"/>
                </a:schemeClr>
              </a:solidFill>
            </a:endParaRPr>
          </a:p>
          <a:p>
            <a:endParaRPr lang="sl-SI" sz="2000" dirty="0">
              <a:solidFill>
                <a:schemeClr val="accent2">
                  <a:lumMod val="50000"/>
                </a:schemeClr>
              </a:solidFill>
            </a:endParaRPr>
          </a:p>
        </p:txBody>
      </p:sp>
      <p:pic>
        <p:nvPicPr>
          <p:cNvPr id="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2998777" cy="1305919"/>
          </a:xfrm>
          <a:prstGeom prst="rect">
            <a:avLst/>
          </a:prstGeom>
          <a:solidFill>
            <a:schemeClr val="accent6">
              <a:lumMod val="20000"/>
              <a:lumOff val="80000"/>
            </a:schemeClr>
          </a:solidFill>
          <a:ln w="9525">
            <a:noFill/>
            <a:miter lim="800000"/>
            <a:headEnd/>
            <a:tailEnd/>
          </a:ln>
          <a:effectLst/>
        </p:spPr>
      </p:pic>
      <p:pic>
        <p:nvPicPr>
          <p:cNvPr id="5" name="Slika 4" descr="Logo_EKP_socialni_sklad_SLO_slogan"/>
          <p:cNvPicPr/>
          <p:nvPr/>
        </p:nvPicPr>
        <p:blipFill>
          <a:blip r:embed="rId3" cstate="print">
            <a:clrChange>
              <a:clrFrom>
                <a:srgbClr val="FFFFFF"/>
              </a:clrFrom>
              <a:clrTo>
                <a:srgbClr val="FFFFFF">
                  <a:alpha val="0"/>
                </a:srgbClr>
              </a:clrTo>
            </a:clrChange>
          </a:blip>
          <a:srcRect/>
          <a:stretch>
            <a:fillRect/>
          </a:stretch>
        </p:blipFill>
        <p:spPr bwMode="auto">
          <a:xfrm>
            <a:off x="5643566" y="0"/>
            <a:ext cx="3500434" cy="1428760"/>
          </a:xfrm>
          <a:prstGeom prst="rect">
            <a:avLst/>
          </a:prstGeom>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71472" y="1785926"/>
            <a:ext cx="8229600" cy="1143000"/>
          </a:xfrm>
        </p:spPr>
        <p:txBody>
          <a:bodyPr>
            <a:normAutofit/>
          </a:bodyPr>
          <a:lstStyle/>
          <a:p>
            <a:r>
              <a:rPr lang="sl-SI" dirty="0" smtClean="0">
                <a:solidFill>
                  <a:schemeClr val="accent6">
                    <a:lumMod val="50000"/>
                  </a:schemeClr>
                </a:solidFill>
              </a:rPr>
              <a:t>Finančni vidik prednostne naložbe</a:t>
            </a:r>
            <a:endParaRPr lang="sl-SI" dirty="0">
              <a:solidFill>
                <a:schemeClr val="accent6">
                  <a:lumMod val="50000"/>
                </a:schemeClr>
              </a:solidFill>
            </a:endParaRPr>
          </a:p>
        </p:txBody>
      </p:sp>
      <p:graphicFrame>
        <p:nvGraphicFramePr>
          <p:cNvPr id="4" name="Ograda vsebine 3"/>
          <p:cNvGraphicFramePr>
            <a:graphicFrameLocks noGrp="1"/>
          </p:cNvGraphicFramePr>
          <p:nvPr>
            <p:ph idx="1"/>
          </p:nvPr>
        </p:nvGraphicFramePr>
        <p:xfrm>
          <a:off x="428596" y="3571876"/>
          <a:ext cx="8229600" cy="2103120"/>
        </p:xfrm>
        <a:graphic>
          <a:graphicData uri="http://schemas.openxmlformats.org/drawingml/2006/table">
            <a:tbl>
              <a:tblPr firstRow="1" bandRow="1">
                <a:tableStyleId>{68D230F3-CF80-4859-8CE7-A43EE81993B5}</a:tableStyleId>
              </a:tblPr>
              <a:tblGrid>
                <a:gridCol w="1757346"/>
                <a:gridCol w="1643074"/>
                <a:gridCol w="1537340"/>
                <a:gridCol w="1645920"/>
                <a:gridCol w="1645920"/>
              </a:tblGrid>
              <a:tr h="370840">
                <a:tc>
                  <a:txBody>
                    <a:bodyPr/>
                    <a:lstStyle/>
                    <a:p>
                      <a:pPr algn="ctr"/>
                      <a:r>
                        <a:rPr lang="sl-SI" b="0" dirty="0" smtClean="0">
                          <a:solidFill>
                            <a:schemeClr val="accent6">
                              <a:lumMod val="50000"/>
                            </a:schemeClr>
                          </a:solidFill>
                        </a:rPr>
                        <a:t>Finančna</a:t>
                      </a:r>
                      <a:r>
                        <a:rPr lang="sl-SI" b="0" baseline="0" dirty="0" smtClean="0">
                          <a:solidFill>
                            <a:schemeClr val="accent6">
                              <a:lumMod val="50000"/>
                            </a:schemeClr>
                          </a:solidFill>
                        </a:rPr>
                        <a:t> razdelitev  (ESRR)</a:t>
                      </a:r>
                      <a:endParaRPr lang="sl-SI" b="0" dirty="0">
                        <a:solidFill>
                          <a:schemeClr val="accent6">
                            <a:lumMod val="50000"/>
                          </a:schemeClr>
                        </a:solidFill>
                      </a:endParaRPr>
                    </a:p>
                  </a:txBody>
                  <a:tcPr/>
                </a:tc>
                <a:tc>
                  <a:txBody>
                    <a:bodyPr/>
                    <a:lstStyle/>
                    <a:p>
                      <a:pPr algn="ctr"/>
                      <a:r>
                        <a:rPr lang="sl-SI" b="0" dirty="0" smtClean="0">
                          <a:solidFill>
                            <a:schemeClr val="accent6">
                              <a:lumMod val="50000"/>
                            </a:schemeClr>
                          </a:solidFill>
                        </a:rPr>
                        <a:t>Ciljne skupine </a:t>
                      </a:r>
                      <a:endParaRPr lang="sl-SI" b="0" dirty="0">
                        <a:solidFill>
                          <a:schemeClr val="accent6">
                            <a:lumMod val="50000"/>
                          </a:schemeClr>
                        </a:solidFill>
                      </a:endParaRPr>
                    </a:p>
                  </a:txBody>
                  <a:tcPr/>
                </a:tc>
                <a:tc>
                  <a:txBody>
                    <a:bodyPr/>
                    <a:lstStyle/>
                    <a:p>
                      <a:pPr algn="ctr"/>
                      <a:r>
                        <a:rPr lang="sl-SI" b="0" dirty="0" smtClean="0">
                          <a:solidFill>
                            <a:schemeClr val="accent6">
                              <a:lumMod val="50000"/>
                            </a:schemeClr>
                          </a:solidFill>
                        </a:rPr>
                        <a:t>Cilj </a:t>
                      </a:r>
                      <a:endParaRPr lang="sl-SI" b="0" dirty="0">
                        <a:solidFill>
                          <a:schemeClr val="accent6">
                            <a:lumMod val="50000"/>
                          </a:schemeClr>
                        </a:solidFill>
                      </a:endParaRPr>
                    </a:p>
                  </a:txBody>
                  <a:tcPr/>
                </a:tc>
                <a:tc>
                  <a:txBody>
                    <a:bodyPr/>
                    <a:lstStyle/>
                    <a:p>
                      <a:pPr algn="ctr"/>
                      <a:r>
                        <a:rPr lang="sl-SI" b="0" dirty="0" smtClean="0">
                          <a:solidFill>
                            <a:schemeClr val="accent6">
                              <a:lumMod val="50000"/>
                            </a:schemeClr>
                          </a:solidFill>
                        </a:rPr>
                        <a:t>Učinek </a:t>
                      </a:r>
                      <a:endParaRPr lang="sl-SI" b="0" dirty="0">
                        <a:solidFill>
                          <a:schemeClr val="accent6">
                            <a:lumMod val="50000"/>
                          </a:schemeClr>
                        </a:solidFill>
                      </a:endParaRPr>
                    </a:p>
                  </a:txBody>
                  <a:tcPr/>
                </a:tc>
                <a:tc>
                  <a:txBody>
                    <a:bodyPr/>
                    <a:lstStyle/>
                    <a:p>
                      <a:pPr algn="ctr"/>
                      <a:r>
                        <a:rPr lang="sl-SI" b="0" dirty="0" smtClean="0">
                          <a:solidFill>
                            <a:schemeClr val="accent6">
                              <a:lumMod val="50000"/>
                            </a:schemeClr>
                          </a:solidFill>
                        </a:rPr>
                        <a:t>Rezultat </a:t>
                      </a:r>
                      <a:endParaRPr lang="sl-SI" b="0" dirty="0">
                        <a:solidFill>
                          <a:schemeClr val="accent6">
                            <a:lumMod val="50000"/>
                          </a:schemeClr>
                        </a:solidFill>
                      </a:endParaRPr>
                    </a:p>
                  </a:txBody>
                  <a:tcPr/>
                </a:tc>
              </a:tr>
              <a:tr h="370840">
                <a:tc>
                  <a:txBody>
                    <a:bodyPr/>
                    <a:lstStyle/>
                    <a:p>
                      <a:pPr algn="ctr"/>
                      <a:r>
                        <a:rPr lang="sl-SI" sz="1200" dirty="0" smtClean="0"/>
                        <a:t>Vzhod = 31,29 mio </a:t>
                      </a:r>
                    </a:p>
                    <a:p>
                      <a:pPr algn="ctr"/>
                      <a:r>
                        <a:rPr lang="sl-SI" sz="1200" dirty="0" smtClean="0"/>
                        <a:t>Zahod = 25,02 mio</a:t>
                      </a:r>
                    </a:p>
                    <a:p>
                      <a:pPr algn="ctr"/>
                      <a:endParaRPr lang="sl-SI" sz="1200" dirty="0" smtClean="0"/>
                    </a:p>
                    <a:p>
                      <a:pPr algn="ctr"/>
                      <a:endParaRPr lang="sl-SI" sz="1200" dirty="0" smtClean="0"/>
                    </a:p>
                    <a:p>
                      <a:pPr algn="ctr"/>
                      <a:r>
                        <a:rPr lang="sl-SI" sz="1200" dirty="0" smtClean="0"/>
                        <a:t>Skupaj = </a:t>
                      </a:r>
                      <a:r>
                        <a:rPr lang="sl-SI" sz="1200" b="1" dirty="0" smtClean="0"/>
                        <a:t>56,31 mio </a:t>
                      </a:r>
                      <a:endParaRPr lang="sl-SI" sz="1200" b="1" dirty="0"/>
                    </a:p>
                  </a:txBody>
                  <a:tcPr/>
                </a:tc>
                <a:tc>
                  <a:txBody>
                    <a:bodyPr/>
                    <a:lstStyle/>
                    <a:p>
                      <a:pPr algn="ctr"/>
                      <a:r>
                        <a:rPr lang="sl-SI" sz="1200" dirty="0" smtClean="0"/>
                        <a:t>Različne skupine oseb,</a:t>
                      </a:r>
                      <a:r>
                        <a:rPr lang="sl-SI" sz="1200" baseline="0" dirty="0" smtClean="0"/>
                        <a:t> ki potrebujejo dolgotrajno pomoč in oskrbo, uporabniki socialnovarstvenih storitev </a:t>
                      </a:r>
                      <a:endParaRPr lang="sl-SI" sz="1200" dirty="0"/>
                    </a:p>
                  </a:txBody>
                  <a:tcPr/>
                </a:tc>
                <a:tc>
                  <a:txBody>
                    <a:bodyPr/>
                    <a:lstStyle/>
                    <a:p>
                      <a:pPr algn="ctr"/>
                      <a:endParaRPr lang="sl-SI" sz="1200" dirty="0" smtClean="0"/>
                    </a:p>
                    <a:p>
                      <a:pPr algn="ctr"/>
                      <a:r>
                        <a:rPr lang="sl-SI" sz="1200" dirty="0" smtClean="0"/>
                        <a:t>Ustrezne bivalne enote za premestitev</a:t>
                      </a:r>
                      <a:r>
                        <a:rPr lang="sl-SI" sz="1200" baseline="0" dirty="0" smtClean="0"/>
                        <a:t> oseb iz institucij </a:t>
                      </a:r>
                      <a:endParaRPr lang="sl-SI" sz="1200" dirty="0"/>
                    </a:p>
                  </a:txBody>
                  <a:tcPr/>
                </a:tc>
                <a:tc>
                  <a:txBody>
                    <a:bodyPr/>
                    <a:lstStyle/>
                    <a:p>
                      <a:pPr algn="ctr"/>
                      <a:r>
                        <a:rPr lang="sl-SI" sz="1200" dirty="0" smtClean="0"/>
                        <a:t>73 bivalnih enot –Vzhod</a:t>
                      </a:r>
                    </a:p>
                    <a:p>
                      <a:pPr algn="ctr"/>
                      <a:endParaRPr lang="sl-SI" sz="1200" dirty="0" smtClean="0"/>
                    </a:p>
                    <a:p>
                      <a:pPr algn="ctr"/>
                      <a:r>
                        <a:rPr lang="sl-SI" sz="1200" dirty="0" smtClean="0"/>
                        <a:t>57 bivalnih enot – Zahod </a:t>
                      </a:r>
                      <a:endParaRPr lang="sl-SI" sz="1200" dirty="0"/>
                    </a:p>
                  </a:txBody>
                  <a:tcPr/>
                </a:tc>
                <a:tc>
                  <a:txBody>
                    <a:bodyPr/>
                    <a:lstStyle/>
                    <a:p>
                      <a:pPr algn="ctr"/>
                      <a:endParaRPr lang="sl-SI" sz="1200" dirty="0" smtClean="0"/>
                    </a:p>
                    <a:p>
                      <a:pPr algn="ctr"/>
                      <a:r>
                        <a:rPr lang="sl-SI" sz="1200" dirty="0" smtClean="0"/>
                        <a:t>Iz 2900 na 770 - Vzhod; </a:t>
                      </a:r>
                    </a:p>
                    <a:p>
                      <a:pPr algn="ctr"/>
                      <a:endParaRPr lang="sl-SI" sz="1200" dirty="0" smtClean="0"/>
                    </a:p>
                    <a:p>
                      <a:pPr algn="ctr"/>
                      <a:r>
                        <a:rPr lang="sl-SI" sz="1200" dirty="0" smtClean="0"/>
                        <a:t>Iz 1300 na 330 - Zahod</a:t>
                      </a:r>
                      <a:endParaRPr lang="sl-SI" sz="1200" dirty="0"/>
                    </a:p>
                  </a:txBody>
                  <a:tcPr/>
                </a:tc>
              </a:tr>
            </a:tbl>
          </a:graphicData>
        </a:graphic>
      </p:graphicFrame>
      <p:pic>
        <p:nvPicPr>
          <p:cNvPr id="5"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998777" cy="1305919"/>
          </a:xfrm>
          <a:prstGeom prst="rect">
            <a:avLst/>
          </a:prstGeom>
          <a:solidFill>
            <a:schemeClr val="accent6">
              <a:lumMod val="20000"/>
              <a:lumOff val="80000"/>
            </a:schemeClr>
          </a:solidFill>
          <a:ln w="9525">
            <a:noFill/>
            <a:miter lim="800000"/>
            <a:headEnd/>
            <a:tailEnd/>
          </a:ln>
          <a:effectLst/>
        </p:spPr>
      </p:pic>
      <p:pic>
        <p:nvPicPr>
          <p:cNvPr id="6" name="Slika 5" descr="Logo_EKP_socialni_sklad_SLO_slogan"/>
          <p:cNvPicPr/>
          <p:nvPr/>
        </p:nvPicPr>
        <p:blipFill>
          <a:blip r:embed="rId4" cstate="print">
            <a:clrChange>
              <a:clrFrom>
                <a:srgbClr val="FFFFFF"/>
              </a:clrFrom>
              <a:clrTo>
                <a:srgbClr val="FFFFFF">
                  <a:alpha val="0"/>
                </a:srgbClr>
              </a:clrTo>
            </a:clrChange>
          </a:blip>
          <a:srcRect/>
          <a:stretch>
            <a:fillRect/>
          </a:stretch>
        </p:blipFill>
        <p:spPr bwMode="auto">
          <a:xfrm>
            <a:off x="5643566" y="0"/>
            <a:ext cx="3500434" cy="1428760"/>
          </a:xfrm>
          <a:prstGeom prst="rect">
            <a:avLst/>
          </a:prstGeom>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28596" y="1428736"/>
            <a:ext cx="8229600" cy="1143000"/>
          </a:xfrm>
        </p:spPr>
        <p:txBody>
          <a:bodyPr>
            <a:noAutofit/>
          </a:bodyPr>
          <a:lstStyle/>
          <a:p>
            <a:r>
              <a:rPr lang="sl-SI" sz="3600" dirty="0" smtClean="0">
                <a:solidFill>
                  <a:schemeClr val="accent6">
                    <a:lumMod val="50000"/>
                  </a:schemeClr>
                </a:solidFill>
              </a:rPr>
              <a:t>PREDNOSTNA OS 9 - </a:t>
            </a:r>
            <a:br>
              <a:rPr lang="sl-SI" sz="3600" dirty="0" smtClean="0">
                <a:solidFill>
                  <a:schemeClr val="accent6">
                    <a:lumMod val="50000"/>
                  </a:schemeClr>
                </a:solidFill>
              </a:rPr>
            </a:br>
            <a:r>
              <a:rPr lang="sl-SI" sz="3600" b="1" dirty="0" smtClean="0">
                <a:solidFill>
                  <a:schemeClr val="accent6">
                    <a:lumMod val="50000"/>
                  </a:schemeClr>
                </a:solidFill>
              </a:rPr>
              <a:t>Socialna vključenost in zmanjševanje tveganja revščine  </a:t>
            </a:r>
            <a:endParaRPr lang="sl-SI" sz="3600" b="1" dirty="0">
              <a:solidFill>
                <a:schemeClr val="accent6">
                  <a:lumMod val="50000"/>
                </a:schemeClr>
              </a:solidFill>
            </a:endParaRPr>
          </a:p>
        </p:txBody>
      </p:sp>
      <p:sp>
        <p:nvSpPr>
          <p:cNvPr id="3" name="Ograda vsebine 2"/>
          <p:cNvSpPr>
            <a:spLocks noGrp="1"/>
          </p:cNvSpPr>
          <p:nvPr>
            <p:ph idx="1"/>
          </p:nvPr>
        </p:nvSpPr>
        <p:spPr>
          <a:xfrm>
            <a:off x="214282" y="2786058"/>
            <a:ext cx="8358246" cy="4668839"/>
          </a:xfrm>
        </p:spPr>
        <p:txBody>
          <a:bodyPr/>
          <a:lstStyle/>
          <a:p>
            <a:pPr>
              <a:buNone/>
            </a:pPr>
            <a:endParaRPr lang="sl-SI" sz="1400" b="1" dirty="0" smtClean="0">
              <a:solidFill>
                <a:schemeClr val="accent6">
                  <a:lumMod val="50000"/>
                </a:schemeClr>
              </a:solidFill>
            </a:endParaRPr>
          </a:p>
          <a:p>
            <a:pPr>
              <a:buNone/>
            </a:pPr>
            <a:r>
              <a:rPr lang="sl-SI" sz="1800" b="1" dirty="0" smtClean="0">
                <a:solidFill>
                  <a:schemeClr val="accent6">
                    <a:lumMod val="50000"/>
                  </a:schemeClr>
                </a:solidFill>
              </a:rPr>
              <a:t>Razdelitev po prednostnih naložbah:</a:t>
            </a:r>
          </a:p>
          <a:p>
            <a:pPr>
              <a:buNone/>
            </a:pPr>
            <a:endParaRPr lang="sl-SI" sz="1400" b="1" dirty="0" smtClean="0">
              <a:solidFill>
                <a:schemeClr val="accent6">
                  <a:lumMod val="50000"/>
                </a:schemeClr>
              </a:solidFill>
            </a:endParaRPr>
          </a:p>
          <a:p>
            <a:pPr marL="400050" indent="-400050">
              <a:buFont typeface="+mj-lt"/>
              <a:buAutoNum type="romanUcPeriod"/>
            </a:pPr>
            <a:r>
              <a:rPr lang="sl-SI" sz="1400" dirty="0" smtClean="0">
                <a:solidFill>
                  <a:schemeClr val="accent6">
                    <a:lumMod val="50000"/>
                  </a:schemeClr>
                </a:solidFill>
              </a:rPr>
              <a:t>Aktivno vključevanje, tudi za spodbujanje enakih možnosti in aktivne udeležbe, ter povečanje zaposljivosti </a:t>
            </a:r>
          </a:p>
          <a:p>
            <a:pPr marL="400050" indent="-400050">
              <a:buFont typeface="+mj-lt"/>
              <a:buAutoNum type="romanUcPeriod"/>
            </a:pPr>
            <a:r>
              <a:rPr lang="sl-SI" sz="1400" b="1" dirty="0" smtClean="0">
                <a:solidFill>
                  <a:schemeClr val="accent6">
                    <a:lumMod val="50000"/>
                  </a:schemeClr>
                </a:solidFill>
              </a:rPr>
              <a:t>Izboljšanje dostopa do cenovno ugodnih, trajnostnih in visokokakovostnih storitev, vključno z zdravstvenimi in socialnimi storitvami splošnega pomena </a:t>
            </a:r>
          </a:p>
          <a:p>
            <a:pPr marL="400050" indent="-400050">
              <a:buFont typeface="+mj-lt"/>
              <a:buAutoNum type="romanUcPeriod"/>
            </a:pPr>
            <a:r>
              <a:rPr lang="sl-SI" sz="1400" b="1" dirty="0" smtClean="0">
                <a:solidFill>
                  <a:schemeClr val="accent6">
                    <a:lumMod val="50000"/>
                  </a:schemeClr>
                </a:solidFill>
              </a:rPr>
              <a:t>Vlaganje v zdravstveno in socialno infrastrukturo, ki prispeva k razvoju na nacionalni, regionalni in lokalni ravni, zmanjšanje neenakosti glede zdravstvenega stanja, spodbujanje socialnega vključevanja z  lažjim dostopom do socialnih, kulturnih in rekreacijskih storitev in prehodom z institucionalnih storitev na storitve v okviru lokalnih skupnosti </a:t>
            </a:r>
          </a:p>
          <a:p>
            <a:pPr marL="400050" indent="-400050">
              <a:buFont typeface="+mj-lt"/>
              <a:buAutoNum type="romanUcPeriod"/>
            </a:pPr>
            <a:r>
              <a:rPr lang="sl-SI" sz="1400" dirty="0" smtClean="0">
                <a:solidFill>
                  <a:schemeClr val="accent6">
                    <a:lumMod val="50000"/>
                  </a:schemeClr>
                </a:solidFill>
              </a:rPr>
              <a:t>Spodbujanje socialnega podjetništva in poklicnega vključevanja v socialna podjetja ter socialnega in solidarnega gospodarstva, da bi vsem olajšali dostop do zaposlitve</a:t>
            </a:r>
          </a:p>
          <a:p>
            <a:pPr>
              <a:buNone/>
            </a:pPr>
            <a:endParaRPr lang="sl-SI" sz="1400" b="1" dirty="0" smtClean="0">
              <a:solidFill>
                <a:schemeClr val="accent6">
                  <a:lumMod val="50000"/>
                </a:schemeClr>
              </a:solidFill>
            </a:endParaRPr>
          </a:p>
          <a:p>
            <a:endParaRPr lang="sl-SI" sz="1400" dirty="0" smtClean="0"/>
          </a:p>
          <a:p>
            <a:endParaRPr lang="sl-SI" sz="1400" dirty="0" smtClean="0"/>
          </a:p>
        </p:txBody>
      </p:sp>
      <p:pic>
        <p:nvPicPr>
          <p:cNvPr id="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2998777" cy="1305919"/>
          </a:xfrm>
          <a:prstGeom prst="rect">
            <a:avLst/>
          </a:prstGeom>
          <a:solidFill>
            <a:schemeClr val="accent6">
              <a:lumMod val="20000"/>
              <a:lumOff val="80000"/>
            </a:schemeClr>
          </a:solidFill>
          <a:ln w="9525">
            <a:noFill/>
            <a:miter lim="800000"/>
            <a:headEnd/>
            <a:tailEnd/>
          </a:ln>
          <a:effectLst/>
        </p:spPr>
      </p:pic>
      <p:pic>
        <p:nvPicPr>
          <p:cNvPr id="5" name="Slika 4" descr="Logo_EKP_socialni_sklad_SLO_slogan"/>
          <p:cNvPicPr/>
          <p:nvPr/>
        </p:nvPicPr>
        <p:blipFill>
          <a:blip r:embed="rId3" cstate="print">
            <a:clrChange>
              <a:clrFrom>
                <a:srgbClr val="FFFFFF"/>
              </a:clrFrom>
              <a:clrTo>
                <a:srgbClr val="FFFFFF">
                  <a:alpha val="0"/>
                </a:srgbClr>
              </a:clrTo>
            </a:clrChange>
          </a:blip>
          <a:srcRect/>
          <a:stretch>
            <a:fillRect/>
          </a:stretch>
        </p:blipFill>
        <p:spPr bwMode="auto">
          <a:xfrm>
            <a:off x="5643566" y="0"/>
            <a:ext cx="3500434" cy="1428760"/>
          </a:xfrm>
          <a:prstGeom prst="rect">
            <a:avLst/>
          </a:prstGeom>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28596" y="1071546"/>
            <a:ext cx="8229600" cy="1296974"/>
          </a:xfrm>
        </p:spPr>
        <p:txBody>
          <a:bodyPr>
            <a:normAutofit/>
          </a:bodyPr>
          <a:lstStyle/>
          <a:p>
            <a:r>
              <a:rPr lang="sl-SI" sz="2000" b="1" dirty="0" smtClean="0">
                <a:solidFill>
                  <a:schemeClr val="accent6">
                    <a:lumMod val="50000"/>
                  </a:schemeClr>
                </a:solidFill>
              </a:rPr>
              <a:t>9.2.  Izboljšanje dostopa do cenovno ugodnih, trajnostnih in visokokakovostnih storitev, vključno z zdravstvenimi in socialnimi storitvami splošnega pomena </a:t>
            </a:r>
            <a:endParaRPr lang="sl-SI" sz="2000" b="1" dirty="0">
              <a:solidFill>
                <a:schemeClr val="accent6">
                  <a:lumMod val="50000"/>
                </a:schemeClr>
              </a:solidFill>
            </a:endParaRPr>
          </a:p>
        </p:txBody>
      </p:sp>
      <p:sp>
        <p:nvSpPr>
          <p:cNvPr id="3" name="Ograda vsebine 2"/>
          <p:cNvSpPr>
            <a:spLocks noGrp="1"/>
          </p:cNvSpPr>
          <p:nvPr>
            <p:ph idx="1"/>
          </p:nvPr>
        </p:nvSpPr>
        <p:spPr>
          <a:xfrm>
            <a:off x="214282" y="2500306"/>
            <a:ext cx="8472518" cy="4143452"/>
          </a:xfrm>
        </p:spPr>
        <p:txBody>
          <a:bodyPr>
            <a:normAutofit/>
          </a:bodyPr>
          <a:lstStyle/>
          <a:p>
            <a:pPr algn="ctr">
              <a:buNone/>
            </a:pPr>
            <a:r>
              <a:rPr lang="sl-SI" sz="1800" b="1" dirty="0" smtClean="0">
                <a:solidFill>
                  <a:schemeClr val="accent6">
                    <a:lumMod val="75000"/>
                  </a:schemeClr>
                </a:solidFill>
              </a:rPr>
              <a:t>Specifični cilj 1: Pilotno preizkušeni pristopi za boljšo integracijo storitev dolgotrajne oskrbe </a:t>
            </a:r>
            <a:endParaRPr lang="sl-SI" sz="1800" b="1" dirty="0" smtClean="0">
              <a:solidFill>
                <a:schemeClr val="accent2">
                  <a:lumMod val="50000"/>
                </a:schemeClr>
              </a:solidFill>
            </a:endParaRPr>
          </a:p>
          <a:p>
            <a:pPr algn="just">
              <a:buNone/>
            </a:pPr>
            <a:r>
              <a:rPr lang="sl-SI" sz="2000" dirty="0" smtClean="0">
                <a:solidFill>
                  <a:schemeClr val="accent2">
                    <a:lumMod val="50000"/>
                  </a:schemeClr>
                </a:solidFill>
              </a:rPr>
              <a:t>Trenutno stanje:</a:t>
            </a:r>
          </a:p>
          <a:p>
            <a:pPr algn="just"/>
            <a:r>
              <a:rPr lang="sl-SI" sz="2000" dirty="0" smtClean="0"/>
              <a:t>V letu 2014 je v institucijah formalnega in neformalnega sistema dolgotrajne oskrbe okvirno 21.000 ljudi. </a:t>
            </a:r>
          </a:p>
          <a:p>
            <a:pPr algn="just"/>
            <a:r>
              <a:rPr lang="sl-SI" sz="2000" dirty="0" smtClean="0"/>
              <a:t>Trenutne skupnostne storitve so zagotovljene starostnikom, odraslim in otrokom z invalidnostjo in težavami v duševnem zdravju in razvoju. Cilj je določene od teh storitev nadgraditi, preoblikovati ali integrirati. </a:t>
            </a:r>
          </a:p>
          <a:p>
            <a:pPr algn="just"/>
            <a:r>
              <a:rPr lang="sl-SI" sz="2000" dirty="0" smtClean="0"/>
              <a:t>Potreba po reformi, ki bo omogočila vzpostavitev enotnega sistema dostopnih in kakovostnih skupnostnih storitev za tiste, ki pomoč najbolj potrebujejo. </a:t>
            </a:r>
          </a:p>
          <a:p>
            <a:pPr>
              <a:buNone/>
            </a:pPr>
            <a:endParaRPr lang="sl-SI" sz="2000" dirty="0" smtClean="0"/>
          </a:p>
          <a:p>
            <a:pPr>
              <a:buNone/>
            </a:pPr>
            <a:endParaRPr lang="sl-SI" sz="1600" dirty="0" smtClean="0">
              <a:solidFill>
                <a:schemeClr val="accent2">
                  <a:lumMod val="50000"/>
                </a:schemeClr>
              </a:solidFill>
            </a:endParaRPr>
          </a:p>
          <a:p>
            <a:endParaRPr lang="sl-SI" sz="2000" dirty="0">
              <a:solidFill>
                <a:schemeClr val="accent2">
                  <a:lumMod val="50000"/>
                </a:schemeClr>
              </a:solidFill>
            </a:endParaRPr>
          </a:p>
        </p:txBody>
      </p:sp>
      <p:pic>
        <p:nvPicPr>
          <p:cNvPr id="4"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998777" cy="1305919"/>
          </a:xfrm>
          <a:prstGeom prst="rect">
            <a:avLst/>
          </a:prstGeom>
          <a:solidFill>
            <a:schemeClr val="accent6">
              <a:lumMod val="20000"/>
              <a:lumOff val="80000"/>
            </a:schemeClr>
          </a:solidFill>
          <a:ln w="9525">
            <a:noFill/>
            <a:miter lim="800000"/>
            <a:headEnd/>
            <a:tailEnd/>
          </a:ln>
          <a:effectLst/>
        </p:spPr>
      </p:pic>
      <p:pic>
        <p:nvPicPr>
          <p:cNvPr id="5" name="Slika 4" descr="Logo_EKP_socialni_sklad_SLO_slogan"/>
          <p:cNvPicPr/>
          <p:nvPr/>
        </p:nvPicPr>
        <p:blipFill>
          <a:blip r:embed="rId4" cstate="print">
            <a:clrChange>
              <a:clrFrom>
                <a:srgbClr val="FFFFFF"/>
              </a:clrFrom>
              <a:clrTo>
                <a:srgbClr val="FFFFFF">
                  <a:alpha val="0"/>
                </a:srgbClr>
              </a:clrTo>
            </a:clrChange>
          </a:blip>
          <a:srcRect/>
          <a:stretch>
            <a:fillRect/>
          </a:stretch>
        </p:blipFill>
        <p:spPr bwMode="auto">
          <a:xfrm>
            <a:off x="5643566" y="0"/>
            <a:ext cx="3500434" cy="1428760"/>
          </a:xfrm>
          <a:prstGeom prst="rect">
            <a:avLst/>
          </a:prstGeom>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28596" y="1071546"/>
            <a:ext cx="8229600" cy="1296974"/>
          </a:xfrm>
        </p:spPr>
        <p:txBody>
          <a:bodyPr>
            <a:normAutofit/>
          </a:bodyPr>
          <a:lstStyle/>
          <a:p>
            <a:endParaRPr lang="sl-SI" sz="2000" b="1" dirty="0">
              <a:solidFill>
                <a:schemeClr val="accent6">
                  <a:lumMod val="50000"/>
                </a:schemeClr>
              </a:solidFill>
            </a:endParaRPr>
          </a:p>
        </p:txBody>
      </p:sp>
      <p:sp>
        <p:nvSpPr>
          <p:cNvPr id="3" name="Ograda vsebine 2"/>
          <p:cNvSpPr>
            <a:spLocks noGrp="1"/>
          </p:cNvSpPr>
          <p:nvPr>
            <p:ph idx="1"/>
          </p:nvPr>
        </p:nvSpPr>
        <p:spPr>
          <a:xfrm>
            <a:off x="500034" y="1428736"/>
            <a:ext cx="8186766" cy="5215022"/>
          </a:xfrm>
        </p:spPr>
        <p:txBody>
          <a:bodyPr>
            <a:normAutofit/>
          </a:bodyPr>
          <a:lstStyle/>
          <a:p>
            <a:pPr>
              <a:buNone/>
            </a:pPr>
            <a:endParaRPr lang="sl-SI" sz="2000" dirty="0" smtClean="0"/>
          </a:p>
          <a:p>
            <a:pPr>
              <a:buNone/>
            </a:pPr>
            <a:r>
              <a:rPr lang="sl-SI" sz="2000" dirty="0" smtClean="0">
                <a:solidFill>
                  <a:schemeClr val="accent2">
                    <a:lumMod val="50000"/>
                  </a:schemeClr>
                </a:solidFill>
              </a:rPr>
              <a:t>Ključne naloge: </a:t>
            </a:r>
          </a:p>
          <a:p>
            <a:pPr>
              <a:buNone/>
            </a:pPr>
            <a:endParaRPr lang="sl-SI" sz="2000" dirty="0" smtClean="0">
              <a:solidFill>
                <a:schemeClr val="accent2">
                  <a:lumMod val="50000"/>
                </a:schemeClr>
              </a:solidFill>
            </a:endParaRPr>
          </a:p>
          <a:p>
            <a:pPr>
              <a:buFontTx/>
              <a:buChar char="-"/>
            </a:pPr>
            <a:r>
              <a:rPr lang="sl-SI" sz="2000" dirty="0" smtClean="0">
                <a:solidFill>
                  <a:schemeClr val="accent2">
                    <a:lumMod val="50000"/>
                  </a:schemeClr>
                </a:solidFill>
              </a:rPr>
              <a:t>Vzpostavitev enotne vstopne točke (povezava vseh ukrepov – DI + LTC)</a:t>
            </a:r>
          </a:p>
          <a:p>
            <a:pPr>
              <a:buNone/>
            </a:pPr>
            <a:endParaRPr lang="sl-SI" sz="2000" dirty="0" smtClean="0">
              <a:solidFill>
                <a:schemeClr val="accent2">
                  <a:lumMod val="50000"/>
                </a:schemeClr>
              </a:solidFill>
            </a:endParaRPr>
          </a:p>
          <a:p>
            <a:pPr>
              <a:buFontTx/>
              <a:buChar char="-"/>
            </a:pPr>
            <a:r>
              <a:rPr lang="sl-SI" sz="2000" dirty="0" smtClean="0">
                <a:solidFill>
                  <a:schemeClr val="accent2">
                    <a:lumMod val="50000"/>
                  </a:schemeClr>
                </a:solidFill>
              </a:rPr>
              <a:t>Preoblikovanje obstoječih izvajalcev + vstop novih</a:t>
            </a:r>
          </a:p>
          <a:p>
            <a:pPr>
              <a:buNone/>
            </a:pPr>
            <a:endParaRPr lang="sl-SI" sz="2000" dirty="0" smtClean="0">
              <a:solidFill>
                <a:schemeClr val="accent2">
                  <a:lumMod val="50000"/>
                </a:schemeClr>
              </a:solidFill>
            </a:endParaRPr>
          </a:p>
          <a:p>
            <a:pPr>
              <a:buFontTx/>
              <a:buChar char="-"/>
            </a:pPr>
            <a:r>
              <a:rPr lang="sl-SI" sz="2000" dirty="0" smtClean="0">
                <a:solidFill>
                  <a:schemeClr val="accent2">
                    <a:lumMod val="50000"/>
                  </a:schemeClr>
                </a:solidFill>
              </a:rPr>
              <a:t>Razvoj integriranih oblik skupnostnih storitev (ciljne skupine: starejši, otroci in odrasli s posebnimi potrebami)</a:t>
            </a:r>
          </a:p>
          <a:p>
            <a:pPr>
              <a:buNone/>
            </a:pPr>
            <a:endParaRPr lang="sl-SI" sz="2000" dirty="0" smtClean="0">
              <a:solidFill>
                <a:schemeClr val="accent2">
                  <a:lumMod val="50000"/>
                </a:schemeClr>
              </a:solidFill>
            </a:endParaRPr>
          </a:p>
          <a:p>
            <a:pPr>
              <a:buNone/>
            </a:pPr>
            <a:endParaRPr lang="sl-SI" sz="1600" dirty="0" smtClean="0">
              <a:solidFill>
                <a:schemeClr val="accent2">
                  <a:lumMod val="50000"/>
                </a:schemeClr>
              </a:solidFill>
            </a:endParaRPr>
          </a:p>
          <a:p>
            <a:pPr>
              <a:buNone/>
            </a:pPr>
            <a:r>
              <a:rPr lang="sl-SI" sz="2000" b="1" i="1" dirty="0" smtClean="0">
                <a:solidFill>
                  <a:schemeClr val="accent2">
                    <a:lumMod val="50000"/>
                  </a:schemeClr>
                </a:solidFill>
              </a:rPr>
              <a:t>Strategija zdravstvenega varstva – MZ</a:t>
            </a:r>
          </a:p>
          <a:p>
            <a:pPr>
              <a:buFontTx/>
              <a:buChar char="-"/>
            </a:pPr>
            <a:endParaRPr lang="sl-SI" sz="2000" dirty="0">
              <a:solidFill>
                <a:schemeClr val="accent2">
                  <a:lumMod val="50000"/>
                </a:schemeClr>
              </a:solidFill>
            </a:endParaRPr>
          </a:p>
        </p:txBody>
      </p:sp>
      <p:pic>
        <p:nvPicPr>
          <p:cNvPr id="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2998777" cy="1305919"/>
          </a:xfrm>
          <a:prstGeom prst="rect">
            <a:avLst/>
          </a:prstGeom>
          <a:solidFill>
            <a:schemeClr val="accent6">
              <a:lumMod val="20000"/>
              <a:lumOff val="80000"/>
            </a:schemeClr>
          </a:solidFill>
          <a:ln w="9525">
            <a:noFill/>
            <a:miter lim="800000"/>
            <a:headEnd/>
            <a:tailEnd/>
          </a:ln>
          <a:effectLst/>
        </p:spPr>
      </p:pic>
      <p:pic>
        <p:nvPicPr>
          <p:cNvPr id="5" name="Slika 4" descr="Logo_EKP_socialni_sklad_SLO_slogan"/>
          <p:cNvPicPr/>
          <p:nvPr/>
        </p:nvPicPr>
        <p:blipFill>
          <a:blip r:embed="rId3" cstate="print">
            <a:clrChange>
              <a:clrFrom>
                <a:srgbClr val="FFFFFF"/>
              </a:clrFrom>
              <a:clrTo>
                <a:srgbClr val="FFFFFF">
                  <a:alpha val="0"/>
                </a:srgbClr>
              </a:clrTo>
            </a:clrChange>
          </a:blip>
          <a:srcRect/>
          <a:stretch>
            <a:fillRect/>
          </a:stretch>
        </p:blipFill>
        <p:spPr bwMode="auto">
          <a:xfrm>
            <a:off x="5643566" y="0"/>
            <a:ext cx="3500434" cy="1428760"/>
          </a:xfrm>
          <a:prstGeom prst="rect">
            <a:avLst/>
          </a:prstGeom>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28596" y="1071546"/>
            <a:ext cx="8229600" cy="1296974"/>
          </a:xfrm>
        </p:spPr>
        <p:txBody>
          <a:bodyPr>
            <a:normAutofit/>
          </a:bodyPr>
          <a:lstStyle/>
          <a:p>
            <a:endParaRPr lang="sl-SI" sz="2000" b="1" dirty="0">
              <a:solidFill>
                <a:schemeClr val="accent6">
                  <a:lumMod val="50000"/>
                </a:schemeClr>
              </a:solidFill>
            </a:endParaRPr>
          </a:p>
        </p:txBody>
      </p:sp>
      <p:sp>
        <p:nvSpPr>
          <p:cNvPr id="3" name="Ograda vsebine 2"/>
          <p:cNvSpPr>
            <a:spLocks noGrp="1"/>
          </p:cNvSpPr>
          <p:nvPr>
            <p:ph idx="1"/>
          </p:nvPr>
        </p:nvSpPr>
        <p:spPr>
          <a:xfrm>
            <a:off x="285720" y="1285860"/>
            <a:ext cx="8472518" cy="4714932"/>
          </a:xfrm>
        </p:spPr>
        <p:txBody>
          <a:bodyPr>
            <a:normAutofit/>
          </a:bodyPr>
          <a:lstStyle/>
          <a:p>
            <a:pPr algn="just">
              <a:buNone/>
            </a:pPr>
            <a:endParaRPr lang="sl-SI" sz="2000" dirty="0" smtClean="0">
              <a:solidFill>
                <a:schemeClr val="accent2">
                  <a:lumMod val="50000"/>
                </a:schemeClr>
              </a:solidFill>
            </a:endParaRPr>
          </a:p>
          <a:p>
            <a:pPr algn="just">
              <a:buNone/>
            </a:pPr>
            <a:endParaRPr lang="sl-SI" sz="2000" dirty="0" smtClean="0">
              <a:solidFill>
                <a:schemeClr val="accent2">
                  <a:lumMod val="50000"/>
                </a:schemeClr>
              </a:solidFill>
            </a:endParaRPr>
          </a:p>
          <a:p>
            <a:pPr algn="just">
              <a:buNone/>
            </a:pPr>
            <a:r>
              <a:rPr lang="sl-SI" sz="2000" dirty="0" smtClean="0">
                <a:solidFill>
                  <a:schemeClr val="accent2">
                    <a:lumMod val="50000"/>
                  </a:schemeClr>
                </a:solidFill>
              </a:rPr>
              <a:t>Ukrepi - LTC</a:t>
            </a:r>
          </a:p>
          <a:p>
            <a:pPr algn="just">
              <a:buNone/>
            </a:pPr>
            <a:endParaRPr lang="sl-SI" sz="2000" dirty="0" smtClean="0">
              <a:solidFill>
                <a:schemeClr val="accent2">
                  <a:lumMod val="50000"/>
                </a:schemeClr>
              </a:solidFill>
            </a:endParaRPr>
          </a:p>
          <a:p>
            <a:pPr marL="457200" indent="-457200" algn="just">
              <a:buAutoNum type="arabicPeriod"/>
            </a:pPr>
            <a:r>
              <a:rPr lang="sl-SI" sz="2000" b="1" dirty="0" smtClean="0">
                <a:solidFill>
                  <a:schemeClr val="accent2">
                    <a:lumMod val="50000"/>
                  </a:schemeClr>
                </a:solidFill>
              </a:rPr>
              <a:t>Izvedba pilotnih projektov, ki bodo podpirali prehod v izvajanje sistemskega zakona o dolgotrajni oskrbi:</a:t>
            </a:r>
          </a:p>
          <a:p>
            <a:pPr marL="457200" indent="-457200" algn="just">
              <a:buFontTx/>
              <a:buChar char="-"/>
            </a:pPr>
            <a:r>
              <a:rPr lang="sl-SI" sz="2000" dirty="0" smtClean="0">
                <a:solidFill>
                  <a:schemeClr val="accent2">
                    <a:lumMod val="50000"/>
                  </a:schemeClr>
                </a:solidFill>
              </a:rPr>
              <a:t>Vzpostavitev in delovanje enotne vstopne točke</a:t>
            </a:r>
          </a:p>
          <a:p>
            <a:pPr marL="457200" indent="-457200" algn="just">
              <a:buFontTx/>
              <a:buChar char="-"/>
            </a:pPr>
            <a:r>
              <a:rPr lang="sl-SI" sz="2000" dirty="0" smtClean="0">
                <a:solidFill>
                  <a:schemeClr val="accent2">
                    <a:lumMod val="50000"/>
                  </a:schemeClr>
                </a:solidFill>
              </a:rPr>
              <a:t>Usposabljanje strokovnega osebja</a:t>
            </a:r>
          </a:p>
          <a:p>
            <a:pPr marL="457200" indent="-457200" algn="just">
              <a:buFontTx/>
              <a:buChar char="-"/>
            </a:pPr>
            <a:r>
              <a:rPr lang="sl-SI" sz="2000" dirty="0" smtClean="0">
                <a:solidFill>
                  <a:schemeClr val="accent2">
                    <a:lumMod val="50000"/>
                  </a:schemeClr>
                </a:solidFill>
              </a:rPr>
              <a:t>Razvoj IKT </a:t>
            </a:r>
          </a:p>
          <a:p>
            <a:pPr marL="457200" indent="-457200" algn="just">
              <a:buFontTx/>
              <a:buChar char="-"/>
            </a:pPr>
            <a:endParaRPr lang="sl-SI" sz="2000" dirty="0" smtClean="0">
              <a:solidFill>
                <a:schemeClr val="accent2">
                  <a:lumMod val="50000"/>
                </a:schemeClr>
              </a:solidFill>
            </a:endParaRPr>
          </a:p>
          <a:p>
            <a:pPr marL="457200" indent="-457200" algn="just">
              <a:buFontTx/>
              <a:buChar char="-"/>
            </a:pPr>
            <a:endParaRPr lang="sl-SI" sz="2000" dirty="0" smtClean="0">
              <a:solidFill>
                <a:schemeClr val="accent2">
                  <a:lumMod val="50000"/>
                </a:schemeClr>
              </a:solidFill>
            </a:endParaRPr>
          </a:p>
          <a:p>
            <a:pPr>
              <a:buNone/>
            </a:pPr>
            <a:endParaRPr lang="sl-SI" sz="1600" dirty="0" smtClean="0">
              <a:solidFill>
                <a:schemeClr val="accent2">
                  <a:lumMod val="50000"/>
                </a:schemeClr>
              </a:solidFill>
            </a:endParaRPr>
          </a:p>
          <a:p>
            <a:endParaRPr lang="sl-SI" sz="2000" dirty="0">
              <a:solidFill>
                <a:schemeClr val="accent2">
                  <a:lumMod val="50000"/>
                </a:schemeClr>
              </a:solidFill>
            </a:endParaRPr>
          </a:p>
        </p:txBody>
      </p:sp>
      <p:pic>
        <p:nvPicPr>
          <p:cNvPr id="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2998777" cy="1305919"/>
          </a:xfrm>
          <a:prstGeom prst="rect">
            <a:avLst/>
          </a:prstGeom>
          <a:solidFill>
            <a:schemeClr val="accent6">
              <a:lumMod val="20000"/>
              <a:lumOff val="80000"/>
            </a:schemeClr>
          </a:solidFill>
          <a:ln w="9525">
            <a:noFill/>
            <a:miter lim="800000"/>
            <a:headEnd/>
            <a:tailEnd/>
          </a:ln>
          <a:effectLst/>
        </p:spPr>
      </p:pic>
      <p:pic>
        <p:nvPicPr>
          <p:cNvPr id="5" name="Slika 4" descr="Logo_EKP_socialni_sklad_SLO_slogan"/>
          <p:cNvPicPr/>
          <p:nvPr/>
        </p:nvPicPr>
        <p:blipFill>
          <a:blip r:embed="rId3" cstate="print">
            <a:clrChange>
              <a:clrFrom>
                <a:srgbClr val="FFFFFF"/>
              </a:clrFrom>
              <a:clrTo>
                <a:srgbClr val="FFFFFF">
                  <a:alpha val="0"/>
                </a:srgbClr>
              </a:clrTo>
            </a:clrChange>
          </a:blip>
          <a:srcRect/>
          <a:stretch>
            <a:fillRect/>
          </a:stretch>
        </p:blipFill>
        <p:spPr bwMode="auto">
          <a:xfrm>
            <a:off x="5643566" y="0"/>
            <a:ext cx="3500434" cy="1428760"/>
          </a:xfrm>
          <a:prstGeom prst="rect">
            <a:avLst/>
          </a:prstGeom>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28596" y="1071546"/>
            <a:ext cx="8229600" cy="1296974"/>
          </a:xfrm>
        </p:spPr>
        <p:txBody>
          <a:bodyPr>
            <a:normAutofit/>
          </a:bodyPr>
          <a:lstStyle/>
          <a:p>
            <a:endParaRPr lang="sl-SI" sz="2000" b="1" dirty="0">
              <a:solidFill>
                <a:schemeClr val="accent6">
                  <a:lumMod val="50000"/>
                </a:schemeClr>
              </a:solidFill>
            </a:endParaRPr>
          </a:p>
        </p:txBody>
      </p:sp>
      <p:sp>
        <p:nvSpPr>
          <p:cNvPr id="3" name="Ograda vsebine 2"/>
          <p:cNvSpPr>
            <a:spLocks noGrp="1"/>
          </p:cNvSpPr>
          <p:nvPr>
            <p:ph idx="1"/>
          </p:nvPr>
        </p:nvSpPr>
        <p:spPr>
          <a:xfrm>
            <a:off x="285720" y="1285860"/>
            <a:ext cx="8472518" cy="4714932"/>
          </a:xfrm>
        </p:spPr>
        <p:txBody>
          <a:bodyPr>
            <a:normAutofit lnSpcReduction="10000"/>
          </a:bodyPr>
          <a:lstStyle/>
          <a:p>
            <a:pPr algn="just">
              <a:buNone/>
            </a:pPr>
            <a:endParaRPr lang="sl-SI" sz="2000" dirty="0" smtClean="0">
              <a:solidFill>
                <a:schemeClr val="accent2">
                  <a:lumMod val="50000"/>
                </a:schemeClr>
              </a:solidFill>
            </a:endParaRPr>
          </a:p>
          <a:p>
            <a:pPr algn="just">
              <a:buNone/>
            </a:pPr>
            <a:endParaRPr lang="sl-SI" sz="2000" dirty="0" smtClean="0">
              <a:solidFill>
                <a:schemeClr val="accent2">
                  <a:lumMod val="50000"/>
                </a:schemeClr>
              </a:solidFill>
            </a:endParaRPr>
          </a:p>
          <a:p>
            <a:pPr algn="just">
              <a:buNone/>
            </a:pPr>
            <a:r>
              <a:rPr lang="sl-SI" sz="2000" dirty="0" smtClean="0">
                <a:solidFill>
                  <a:schemeClr val="accent2">
                    <a:lumMod val="50000"/>
                  </a:schemeClr>
                </a:solidFill>
              </a:rPr>
              <a:t>Ukrepi - DI</a:t>
            </a:r>
          </a:p>
          <a:p>
            <a:pPr algn="just">
              <a:buNone/>
            </a:pPr>
            <a:endParaRPr lang="sl-SI" sz="2000" dirty="0" smtClean="0">
              <a:solidFill>
                <a:schemeClr val="accent2">
                  <a:lumMod val="50000"/>
                </a:schemeClr>
              </a:solidFill>
            </a:endParaRPr>
          </a:p>
          <a:p>
            <a:pPr algn="just">
              <a:buNone/>
            </a:pPr>
            <a:endParaRPr lang="sl-SI" sz="2000" dirty="0" smtClean="0">
              <a:solidFill>
                <a:schemeClr val="accent2">
                  <a:lumMod val="50000"/>
                </a:schemeClr>
              </a:solidFill>
            </a:endParaRPr>
          </a:p>
          <a:p>
            <a:pPr algn="just">
              <a:buFont typeface="+mj-lt"/>
              <a:buAutoNum type="arabicPeriod"/>
            </a:pPr>
            <a:r>
              <a:rPr lang="sl-SI" sz="1400" b="1" dirty="0" smtClean="0">
                <a:solidFill>
                  <a:schemeClr val="accent2">
                    <a:lumMod val="50000"/>
                  </a:schemeClr>
                </a:solidFill>
              </a:rPr>
              <a:t>Prilagoditev in preoblikovanje obstoječih mrež institucionalnega varstva ter vstop novih izvajalcev za nudenje skupnostnih storitev in programov za starejše:</a:t>
            </a:r>
          </a:p>
          <a:p>
            <a:pPr lvl="1" algn="just"/>
            <a:r>
              <a:rPr lang="sl-SI" sz="1400" dirty="0" smtClean="0"/>
              <a:t>Izdelava analize potreb v posamezni regiji, razvoj konceptov.;</a:t>
            </a:r>
          </a:p>
          <a:p>
            <a:pPr lvl="1" algn="just"/>
            <a:r>
              <a:rPr lang="sl-SI" sz="1400" dirty="0" smtClean="0"/>
              <a:t>Izobraževanje in usposabljanje osebja;</a:t>
            </a:r>
          </a:p>
          <a:p>
            <a:pPr lvl="1" algn="just"/>
            <a:r>
              <a:rPr lang="sl-SI" sz="1400" dirty="0" smtClean="0"/>
              <a:t>Pilotna izvedba razvitih skupnostnih storitev z vključevanjem uporabnikov. </a:t>
            </a:r>
          </a:p>
          <a:p>
            <a:pPr lvl="1" algn="just">
              <a:buNone/>
            </a:pPr>
            <a:endParaRPr lang="sl-SI" sz="1400" b="1" dirty="0" smtClean="0">
              <a:solidFill>
                <a:schemeClr val="accent2">
                  <a:lumMod val="50000"/>
                </a:schemeClr>
              </a:solidFill>
            </a:endParaRPr>
          </a:p>
          <a:p>
            <a:pPr lvl="1" algn="just">
              <a:buNone/>
            </a:pPr>
            <a:endParaRPr lang="sl-SI" sz="1400" b="1" dirty="0" smtClean="0">
              <a:solidFill>
                <a:schemeClr val="accent2">
                  <a:lumMod val="50000"/>
                </a:schemeClr>
              </a:solidFill>
            </a:endParaRPr>
          </a:p>
          <a:p>
            <a:pPr algn="just">
              <a:buFont typeface="+mj-lt"/>
              <a:buAutoNum type="arabicPeriod"/>
            </a:pPr>
            <a:r>
              <a:rPr lang="sl-SI" sz="1400" b="1" dirty="0" smtClean="0">
                <a:solidFill>
                  <a:schemeClr val="accent2">
                    <a:lumMod val="50000"/>
                  </a:schemeClr>
                </a:solidFill>
              </a:rPr>
              <a:t>Za zagotovitev skupnostnih storitev za odrasle in otroke , ki se jim omogoča deloma samostojno življenje:</a:t>
            </a:r>
          </a:p>
          <a:p>
            <a:pPr lvl="1" algn="just"/>
            <a:r>
              <a:rPr lang="sl-SI" sz="1400" dirty="0" smtClean="0"/>
              <a:t>Analiza potreb in stroškov ter potrebnih sprememb zakonodaje za spodbuditev izhoda iz institucij z razvojem mreže ključnih oseb;</a:t>
            </a:r>
          </a:p>
          <a:p>
            <a:pPr lvl="1" algn="just"/>
            <a:r>
              <a:rPr lang="sl-SI" sz="1400" dirty="0" smtClean="0"/>
              <a:t>Razvoj skupnostnih programov in storitev v procesu </a:t>
            </a:r>
            <a:r>
              <a:rPr lang="sl-SI" sz="1400" dirty="0" err="1" smtClean="0"/>
              <a:t>deinstitucionalizacije</a:t>
            </a:r>
            <a:r>
              <a:rPr lang="sl-SI" sz="1400" dirty="0" smtClean="0"/>
              <a:t> za posamezne ciljne skupine uporabnikov  institucionalnega varstva s težavami v duševnem zdravju in duševnem razvoju.</a:t>
            </a:r>
          </a:p>
          <a:p>
            <a:pPr>
              <a:buNone/>
            </a:pPr>
            <a:endParaRPr lang="sl-SI" sz="2000" dirty="0" smtClean="0"/>
          </a:p>
          <a:p>
            <a:pPr>
              <a:buNone/>
            </a:pPr>
            <a:endParaRPr lang="sl-SI" sz="1600" dirty="0" smtClean="0">
              <a:solidFill>
                <a:schemeClr val="accent2">
                  <a:lumMod val="50000"/>
                </a:schemeClr>
              </a:solidFill>
            </a:endParaRPr>
          </a:p>
          <a:p>
            <a:endParaRPr lang="sl-SI" sz="2000" dirty="0">
              <a:solidFill>
                <a:schemeClr val="accent2">
                  <a:lumMod val="50000"/>
                </a:schemeClr>
              </a:solidFill>
            </a:endParaRPr>
          </a:p>
        </p:txBody>
      </p:sp>
      <p:pic>
        <p:nvPicPr>
          <p:cNvPr id="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2998777" cy="1305919"/>
          </a:xfrm>
          <a:prstGeom prst="rect">
            <a:avLst/>
          </a:prstGeom>
          <a:solidFill>
            <a:schemeClr val="accent6">
              <a:lumMod val="20000"/>
              <a:lumOff val="80000"/>
            </a:schemeClr>
          </a:solidFill>
          <a:ln w="9525">
            <a:noFill/>
            <a:miter lim="800000"/>
            <a:headEnd/>
            <a:tailEnd/>
          </a:ln>
          <a:effectLst/>
        </p:spPr>
      </p:pic>
      <p:pic>
        <p:nvPicPr>
          <p:cNvPr id="5" name="Slika 4" descr="Logo_EKP_socialni_sklad_SLO_slogan"/>
          <p:cNvPicPr/>
          <p:nvPr/>
        </p:nvPicPr>
        <p:blipFill>
          <a:blip r:embed="rId3" cstate="print">
            <a:clrChange>
              <a:clrFrom>
                <a:srgbClr val="FFFFFF"/>
              </a:clrFrom>
              <a:clrTo>
                <a:srgbClr val="FFFFFF">
                  <a:alpha val="0"/>
                </a:srgbClr>
              </a:clrTo>
            </a:clrChange>
          </a:blip>
          <a:srcRect/>
          <a:stretch>
            <a:fillRect/>
          </a:stretch>
        </p:blipFill>
        <p:spPr bwMode="auto">
          <a:xfrm>
            <a:off x="5643566" y="0"/>
            <a:ext cx="3500434" cy="1428760"/>
          </a:xfrm>
          <a:prstGeom prst="rect">
            <a:avLst/>
          </a:prstGeom>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00034" y="571480"/>
            <a:ext cx="8229600" cy="1296974"/>
          </a:xfrm>
        </p:spPr>
        <p:txBody>
          <a:bodyPr>
            <a:normAutofit/>
          </a:bodyPr>
          <a:lstStyle/>
          <a:p>
            <a:endParaRPr lang="sl-SI" sz="2000" b="1" dirty="0">
              <a:solidFill>
                <a:schemeClr val="accent6">
                  <a:lumMod val="50000"/>
                </a:schemeClr>
              </a:solidFill>
            </a:endParaRPr>
          </a:p>
        </p:txBody>
      </p:sp>
      <p:sp>
        <p:nvSpPr>
          <p:cNvPr id="3" name="Ograda vsebine 2"/>
          <p:cNvSpPr>
            <a:spLocks noGrp="1"/>
          </p:cNvSpPr>
          <p:nvPr>
            <p:ph idx="1"/>
          </p:nvPr>
        </p:nvSpPr>
        <p:spPr>
          <a:xfrm>
            <a:off x="285720" y="1643050"/>
            <a:ext cx="8472518" cy="4714932"/>
          </a:xfrm>
        </p:spPr>
        <p:txBody>
          <a:bodyPr>
            <a:normAutofit/>
          </a:bodyPr>
          <a:lstStyle/>
          <a:p>
            <a:pPr algn="just">
              <a:buNone/>
            </a:pPr>
            <a:endParaRPr lang="sl-SI" sz="2000" dirty="0" smtClean="0">
              <a:solidFill>
                <a:schemeClr val="accent2">
                  <a:lumMod val="50000"/>
                </a:schemeClr>
              </a:solidFill>
            </a:endParaRPr>
          </a:p>
          <a:p>
            <a:pPr algn="just">
              <a:buNone/>
            </a:pPr>
            <a:r>
              <a:rPr lang="sl-SI" sz="2000" dirty="0" smtClean="0">
                <a:solidFill>
                  <a:schemeClr val="accent2">
                    <a:lumMod val="50000"/>
                  </a:schemeClr>
                </a:solidFill>
              </a:rPr>
              <a:t>Ciljne skupine: </a:t>
            </a:r>
            <a:r>
              <a:rPr lang="sl-SI" sz="2000" dirty="0" smtClean="0"/>
              <a:t>strokovno in tehnično osebje v enotni vstopni točki, izvajalci storitev in programov ter osebe, ki potrebujejo integrirane skupnostne storitve in program </a:t>
            </a:r>
          </a:p>
          <a:p>
            <a:pPr algn="just">
              <a:buNone/>
            </a:pPr>
            <a:endParaRPr lang="sl-SI" sz="2000" dirty="0" smtClean="0"/>
          </a:p>
          <a:p>
            <a:pPr algn="just">
              <a:buNone/>
            </a:pPr>
            <a:r>
              <a:rPr lang="sl-SI" sz="2000" dirty="0" smtClean="0">
                <a:solidFill>
                  <a:schemeClr val="accent2">
                    <a:lumMod val="50000"/>
                  </a:schemeClr>
                </a:solidFill>
              </a:rPr>
              <a:t>Upravičenci: </a:t>
            </a:r>
            <a:r>
              <a:rPr lang="sl-SI" sz="2000" dirty="0" smtClean="0"/>
              <a:t>javni izvajalci zdravstvenih in socialnih storitev in programov in njihove skupnosti, vzgojno izobraževalni zavodi, nevladne organizacije in humanitarne organizacije, institucije lokalnega in regionalnega razvoja, zavodi in skupnosti zavodov, izvajalci socialnovarstvenih storitev in programov, mladinski centri, socialna podjetja, zaposlitveni centri, zasebne organizacije in socialni partnerji ter drugi, ki lahko s svojim delom in udejstvovanjem pripomorejo k izvajanju ukrepov prednostne naložbe. </a:t>
            </a:r>
          </a:p>
          <a:p>
            <a:pPr>
              <a:buNone/>
            </a:pPr>
            <a:endParaRPr lang="sl-SI" sz="2000" dirty="0" smtClean="0"/>
          </a:p>
          <a:p>
            <a:pPr>
              <a:buNone/>
            </a:pPr>
            <a:endParaRPr lang="sl-SI" sz="1600" dirty="0" smtClean="0">
              <a:solidFill>
                <a:schemeClr val="accent2">
                  <a:lumMod val="50000"/>
                </a:schemeClr>
              </a:solidFill>
            </a:endParaRPr>
          </a:p>
          <a:p>
            <a:endParaRPr lang="sl-SI" sz="2000" dirty="0">
              <a:solidFill>
                <a:schemeClr val="accent2">
                  <a:lumMod val="50000"/>
                </a:schemeClr>
              </a:solidFill>
            </a:endParaRPr>
          </a:p>
        </p:txBody>
      </p:sp>
      <p:pic>
        <p:nvPicPr>
          <p:cNvPr id="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2998777" cy="1305919"/>
          </a:xfrm>
          <a:prstGeom prst="rect">
            <a:avLst/>
          </a:prstGeom>
          <a:solidFill>
            <a:schemeClr val="accent6">
              <a:lumMod val="20000"/>
              <a:lumOff val="80000"/>
            </a:schemeClr>
          </a:solidFill>
          <a:ln w="9525">
            <a:noFill/>
            <a:miter lim="800000"/>
            <a:headEnd/>
            <a:tailEnd/>
          </a:ln>
          <a:effectLst/>
        </p:spPr>
      </p:pic>
      <p:pic>
        <p:nvPicPr>
          <p:cNvPr id="5" name="Slika 4" descr="Logo_EKP_socialni_sklad_SLO_slogan"/>
          <p:cNvPicPr/>
          <p:nvPr/>
        </p:nvPicPr>
        <p:blipFill>
          <a:blip r:embed="rId3" cstate="print">
            <a:clrChange>
              <a:clrFrom>
                <a:srgbClr val="FFFFFF"/>
              </a:clrFrom>
              <a:clrTo>
                <a:srgbClr val="FFFFFF">
                  <a:alpha val="0"/>
                </a:srgbClr>
              </a:clrTo>
            </a:clrChange>
          </a:blip>
          <a:srcRect/>
          <a:stretch>
            <a:fillRect/>
          </a:stretch>
        </p:blipFill>
        <p:spPr bwMode="auto">
          <a:xfrm>
            <a:off x="5643566" y="0"/>
            <a:ext cx="3500434" cy="1428760"/>
          </a:xfrm>
          <a:prstGeom prst="rect">
            <a:avLst/>
          </a:prstGeom>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42910" y="1643050"/>
            <a:ext cx="8229600" cy="1143000"/>
          </a:xfrm>
        </p:spPr>
        <p:txBody>
          <a:bodyPr>
            <a:normAutofit fontScale="90000"/>
          </a:bodyPr>
          <a:lstStyle/>
          <a:p>
            <a:r>
              <a:rPr lang="sl-SI" dirty="0" smtClean="0">
                <a:solidFill>
                  <a:schemeClr val="accent6">
                    <a:lumMod val="50000"/>
                  </a:schemeClr>
                </a:solidFill>
              </a:rPr>
              <a:t>Finančni vidik prednostne naložbe – </a:t>
            </a:r>
            <a:r>
              <a:rPr lang="sl-SI" sz="2200" b="1" dirty="0" smtClean="0">
                <a:solidFill>
                  <a:schemeClr val="accent6">
                    <a:lumMod val="50000"/>
                  </a:schemeClr>
                </a:solidFill>
              </a:rPr>
              <a:t>Izboljšanje dostopa do cenovno ugodnih, trajnostnih in visokokakovostnih storitev, vključno z zdravstvenimi in socialnimi storitvami splošnega pomena </a:t>
            </a:r>
            <a:endParaRPr lang="sl-SI" sz="2200" b="1" dirty="0">
              <a:solidFill>
                <a:schemeClr val="accent6">
                  <a:lumMod val="50000"/>
                </a:schemeClr>
              </a:solidFill>
            </a:endParaRPr>
          </a:p>
        </p:txBody>
      </p:sp>
      <p:graphicFrame>
        <p:nvGraphicFramePr>
          <p:cNvPr id="4" name="Ograda vsebine 3"/>
          <p:cNvGraphicFramePr>
            <a:graphicFrameLocks noGrp="1"/>
          </p:cNvGraphicFramePr>
          <p:nvPr>
            <p:ph idx="1"/>
          </p:nvPr>
        </p:nvGraphicFramePr>
        <p:xfrm>
          <a:off x="500034" y="3857628"/>
          <a:ext cx="8229599" cy="2286000"/>
        </p:xfrm>
        <a:graphic>
          <a:graphicData uri="http://schemas.openxmlformats.org/drawingml/2006/table">
            <a:tbl>
              <a:tblPr firstRow="1" bandRow="1">
                <a:tableStyleId>{68D230F3-CF80-4859-8CE7-A43EE81993B5}</a:tableStyleId>
              </a:tblPr>
              <a:tblGrid>
                <a:gridCol w="1464877"/>
                <a:gridCol w="1369623"/>
                <a:gridCol w="1451780"/>
                <a:gridCol w="1199329"/>
                <a:gridCol w="1371995"/>
                <a:gridCol w="1371995"/>
              </a:tblGrid>
              <a:tr h="370840">
                <a:tc>
                  <a:txBody>
                    <a:bodyPr/>
                    <a:lstStyle/>
                    <a:p>
                      <a:pPr algn="ctr"/>
                      <a:r>
                        <a:rPr lang="sl-SI" b="0" dirty="0" smtClean="0">
                          <a:solidFill>
                            <a:schemeClr val="accent6">
                              <a:lumMod val="50000"/>
                            </a:schemeClr>
                          </a:solidFill>
                        </a:rPr>
                        <a:t>Finančna</a:t>
                      </a:r>
                      <a:r>
                        <a:rPr lang="sl-SI" b="0" baseline="0" dirty="0" smtClean="0">
                          <a:solidFill>
                            <a:schemeClr val="accent6">
                              <a:lumMod val="50000"/>
                            </a:schemeClr>
                          </a:solidFill>
                        </a:rPr>
                        <a:t> razdelitev  (ESS)</a:t>
                      </a:r>
                      <a:endParaRPr lang="sl-SI" b="0" dirty="0">
                        <a:solidFill>
                          <a:schemeClr val="accent6">
                            <a:lumMod val="50000"/>
                          </a:schemeClr>
                        </a:solidFill>
                      </a:endParaRPr>
                    </a:p>
                  </a:txBody>
                  <a:tcPr/>
                </a:tc>
                <a:tc>
                  <a:txBody>
                    <a:bodyPr/>
                    <a:lstStyle/>
                    <a:p>
                      <a:pPr algn="ctr"/>
                      <a:r>
                        <a:rPr lang="sl-SI" b="0" dirty="0" smtClean="0">
                          <a:solidFill>
                            <a:schemeClr val="accent6">
                              <a:lumMod val="50000"/>
                            </a:schemeClr>
                          </a:solidFill>
                        </a:rPr>
                        <a:t>Specifični</a:t>
                      </a:r>
                      <a:r>
                        <a:rPr lang="sl-SI" b="0" baseline="0" dirty="0" smtClean="0">
                          <a:solidFill>
                            <a:schemeClr val="accent6">
                              <a:lumMod val="50000"/>
                            </a:schemeClr>
                          </a:solidFill>
                        </a:rPr>
                        <a:t> cilj</a:t>
                      </a:r>
                      <a:endParaRPr lang="sl-SI" b="0" dirty="0">
                        <a:solidFill>
                          <a:schemeClr val="accent6">
                            <a:lumMod val="50000"/>
                          </a:schemeClr>
                        </a:solidFill>
                      </a:endParaRPr>
                    </a:p>
                  </a:txBody>
                  <a:tcPr/>
                </a:tc>
                <a:tc>
                  <a:txBody>
                    <a:bodyPr/>
                    <a:lstStyle/>
                    <a:p>
                      <a:pPr algn="ctr"/>
                      <a:r>
                        <a:rPr lang="sl-SI" b="0" dirty="0" smtClean="0">
                          <a:solidFill>
                            <a:schemeClr val="accent6">
                              <a:lumMod val="50000"/>
                            </a:schemeClr>
                          </a:solidFill>
                        </a:rPr>
                        <a:t>Ciljne skupine </a:t>
                      </a:r>
                      <a:endParaRPr lang="sl-SI" b="0" dirty="0">
                        <a:solidFill>
                          <a:schemeClr val="accent6">
                            <a:lumMod val="50000"/>
                          </a:schemeClr>
                        </a:solidFill>
                      </a:endParaRPr>
                    </a:p>
                  </a:txBody>
                  <a:tcPr/>
                </a:tc>
                <a:tc>
                  <a:txBody>
                    <a:bodyPr/>
                    <a:lstStyle/>
                    <a:p>
                      <a:pPr algn="ctr"/>
                      <a:r>
                        <a:rPr lang="sl-SI" b="0" dirty="0" smtClean="0">
                          <a:solidFill>
                            <a:schemeClr val="accent6">
                              <a:lumMod val="50000"/>
                            </a:schemeClr>
                          </a:solidFill>
                        </a:rPr>
                        <a:t>Cilj </a:t>
                      </a:r>
                      <a:endParaRPr lang="sl-SI" b="0" dirty="0">
                        <a:solidFill>
                          <a:schemeClr val="accent6">
                            <a:lumMod val="50000"/>
                          </a:schemeClr>
                        </a:solidFill>
                      </a:endParaRPr>
                    </a:p>
                  </a:txBody>
                  <a:tcPr/>
                </a:tc>
                <a:tc>
                  <a:txBody>
                    <a:bodyPr/>
                    <a:lstStyle/>
                    <a:p>
                      <a:pPr algn="ctr"/>
                      <a:r>
                        <a:rPr lang="sl-SI" b="0" dirty="0" smtClean="0">
                          <a:solidFill>
                            <a:schemeClr val="accent6">
                              <a:lumMod val="50000"/>
                            </a:schemeClr>
                          </a:solidFill>
                        </a:rPr>
                        <a:t>Učinek </a:t>
                      </a:r>
                      <a:endParaRPr lang="sl-SI" b="0" dirty="0">
                        <a:solidFill>
                          <a:schemeClr val="accent6">
                            <a:lumMod val="50000"/>
                          </a:schemeClr>
                        </a:solidFill>
                      </a:endParaRPr>
                    </a:p>
                  </a:txBody>
                  <a:tcPr/>
                </a:tc>
                <a:tc>
                  <a:txBody>
                    <a:bodyPr/>
                    <a:lstStyle/>
                    <a:p>
                      <a:pPr algn="ctr"/>
                      <a:r>
                        <a:rPr lang="sl-SI" b="0" dirty="0" smtClean="0">
                          <a:solidFill>
                            <a:schemeClr val="accent6">
                              <a:lumMod val="50000"/>
                            </a:schemeClr>
                          </a:solidFill>
                        </a:rPr>
                        <a:t>Rezultat </a:t>
                      </a:r>
                      <a:endParaRPr lang="sl-SI" b="0" dirty="0">
                        <a:solidFill>
                          <a:schemeClr val="accent6">
                            <a:lumMod val="50000"/>
                          </a:schemeClr>
                        </a:solidFill>
                      </a:endParaRPr>
                    </a:p>
                  </a:txBody>
                  <a:tcPr/>
                </a:tc>
              </a:tr>
              <a:tr h="370840">
                <a:tc>
                  <a:txBody>
                    <a:bodyPr/>
                    <a:lstStyle/>
                    <a:p>
                      <a:pPr algn="ctr"/>
                      <a:r>
                        <a:rPr lang="sl-SI" sz="1200" dirty="0" smtClean="0"/>
                        <a:t>Vzhod = 18,81 mio </a:t>
                      </a:r>
                    </a:p>
                    <a:p>
                      <a:pPr algn="ctr"/>
                      <a:r>
                        <a:rPr lang="sl-SI" sz="1200" dirty="0" smtClean="0"/>
                        <a:t>Zahod = 12,49 mio</a:t>
                      </a:r>
                    </a:p>
                    <a:p>
                      <a:pPr algn="ctr"/>
                      <a:endParaRPr lang="sl-SI" sz="1200" dirty="0" smtClean="0"/>
                    </a:p>
                    <a:p>
                      <a:pPr algn="ctr"/>
                      <a:endParaRPr lang="sl-SI" sz="1200" dirty="0" smtClean="0"/>
                    </a:p>
                    <a:p>
                      <a:pPr algn="ctr"/>
                      <a:r>
                        <a:rPr lang="sl-SI" sz="1200" dirty="0" smtClean="0"/>
                        <a:t>Skupaj = </a:t>
                      </a:r>
                      <a:r>
                        <a:rPr lang="sl-SI" sz="1200" b="1" dirty="0" smtClean="0"/>
                        <a:t>31,31 mio </a:t>
                      </a:r>
                      <a:endParaRPr lang="sl-SI" sz="1200" b="1" dirty="0"/>
                    </a:p>
                  </a:txBody>
                  <a:tcPr/>
                </a:tc>
                <a:tc>
                  <a:txBody>
                    <a:bodyPr/>
                    <a:lstStyle/>
                    <a:p>
                      <a:pPr algn="ctr"/>
                      <a:r>
                        <a:rPr lang="sl-SI" sz="1200" dirty="0" smtClean="0"/>
                        <a:t>Pilotno preizkušeni pristopi za</a:t>
                      </a:r>
                      <a:r>
                        <a:rPr lang="sl-SI" sz="1200" baseline="0" dirty="0" smtClean="0"/>
                        <a:t> boljšo integracijo storitev dolgotrajne oskrbe </a:t>
                      </a:r>
                      <a:endParaRPr lang="sl-SI" sz="1200" dirty="0"/>
                    </a:p>
                  </a:txBody>
                  <a:tcPr/>
                </a:tc>
                <a:tc>
                  <a:txBody>
                    <a:bodyPr/>
                    <a:lstStyle/>
                    <a:p>
                      <a:pPr algn="ctr"/>
                      <a:r>
                        <a:rPr lang="sl-SI" sz="1200" dirty="0" smtClean="0"/>
                        <a:t>Osebe, zaposlene v enotni vstopni točki, izvajalci, osebe, ki potrebujejo integrirane</a:t>
                      </a:r>
                      <a:r>
                        <a:rPr lang="sl-SI" sz="1200" baseline="0" dirty="0" smtClean="0"/>
                        <a:t> skupnostne storitve</a:t>
                      </a:r>
                      <a:endParaRPr lang="sl-SI" sz="1200" dirty="0"/>
                    </a:p>
                  </a:txBody>
                  <a:tcPr/>
                </a:tc>
                <a:tc>
                  <a:txBody>
                    <a:bodyPr/>
                    <a:lstStyle/>
                    <a:p>
                      <a:pPr algn="ctr"/>
                      <a:r>
                        <a:rPr lang="sl-SI" sz="1200" dirty="0" smtClean="0"/>
                        <a:t>Vzpostavljena in delujoča</a:t>
                      </a:r>
                      <a:r>
                        <a:rPr lang="sl-SI" sz="1200" baseline="0" dirty="0" smtClean="0"/>
                        <a:t> enotna vstopna točka v sistem dolgotrajne oskrbe </a:t>
                      </a:r>
                      <a:endParaRPr lang="sl-SI" sz="1200" dirty="0"/>
                    </a:p>
                  </a:txBody>
                  <a:tcPr/>
                </a:tc>
                <a:tc>
                  <a:txBody>
                    <a:bodyPr/>
                    <a:lstStyle/>
                    <a:p>
                      <a:pPr algn="ctr"/>
                      <a:r>
                        <a:rPr lang="sl-SI" sz="1200" dirty="0" smtClean="0"/>
                        <a:t>15 zaposlitev v pilotni vstopni točki</a:t>
                      </a:r>
                    </a:p>
                    <a:p>
                      <a:pPr algn="ctr"/>
                      <a:endParaRPr lang="sl-SI" sz="1200" dirty="0" smtClean="0"/>
                    </a:p>
                    <a:p>
                      <a:pPr algn="ctr"/>
                      <a:r>
                        <a:rPr lang="sl-SI" sz="1200" dirty="0" smtClean="0"/>
                        <a:t>500 oseb –</a:t>
                      </a:r>
                      <a:r>
                        <a:rPr lang="sl-SI" sz="1200" baseline="0" dirty="0" smtClean="0"/>
                        <a:t> VZHOD</a:t>
                      </a:r>
                    </a:p>
                    <a:p>
                      <a:pPr algn="ctr"/>
                      <a:r>
                        <a:rPr lang="sl-SI" sz="1200" baseline="0" dirty="0" smtClean="0"/>
                        <a:t>500 oseb - ZAHOD</a:t>
                      </a:r>
                      <a:endParaRPr lang="sl-SI" sz="1200" dirty="0" smtClean="0"/>
                    </a:p>
                    <a:p>
                      <a:pPr algn="ctr"/>
                      <a:endParaRPr lang="sl-SI"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l-SI" sz="1200" dirty="0" smtClean="0"/>
                        <a:t>90 – 100% vključenih</a:t>
                      </a:r>
                      <a:r>
                        <a:rPr lang="sl-SI" sz="1200" baseline="0" dirty="0" smtClean="0"/>
                        <a:t> bo ostalo izven institucij </a:t>
                      </a:r>
                      <a:endParaRPr lang="sl-SI" sz="1200" dirty="0" smtClean="0"/>
                    </a:p>
                    <a:p>
                      <a:pPr algn="ctr"/>
                      <a:endParaRPr lang="sl-SI" sz="1200" dirty="0" smtClean="0"/>
                    </a:p>
                  </a:txBody>
                  <a:tcPr/>
                </a:tc>
              </a:tr>
            </a:tbl>
          </a:graphicData>
        </a:graphic>
      </p:graphicFrame>
      <p:pic>
        <p:nvPicPr>
          <p:cNvPr id="5"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998777" cy="1305919"/>
          </a:xfrm>
          <a:prstGeom prst="rect">
            <a:avLst/>
          </a:prstGeom>
          <a:solidFill>
            <a:schemeClr val="accent6">
              <a:lumMod val="20000"/>
              <a:lumOff val="80000"/>
            </a:schemeClr>
          </a:solidFill>
          <a:ln w="9525">
            <a:noFill/>
            <a:miter lim="800000"/>
            <a:headEnd/>
            <a:tailEnd/>
          </a:ln>
          <a:effectLst/>
        </p:spPr>
      </p:pic>
      <p:pic>
        <p:nvPicPr>
          <p:cNvPr id="6" name="Slika 5" descr="Logo_EKP_socialni_sklad_SLO_slogan"/>
          <p:cNvPicPr/>
          <p:nvPr/>
        </p:nvPicPr>
        <p:blipFill>
          <a:blip r:embed="rId4" cstate="print">
            <a:clrChange>
              <a:clrFrom>
                <a:srgbClr val="FFFFFF"/>
              </a:clrFrom>
              <a:clrTo>
                <a:srgbClr val="FFFFFF">
                  <a:alpha val="0"/>
                </a:srgbClr>
              </a:clrTo>
            </a:clrChange>
          </a:blip>
          <a:srcRect/>
          <a:stretch>
            <a:fillRect/>
          </a:stretch>
        </p:blipFill>
        <p:spPr bwMode="auto">
          <a:xfrm>
            <a:off x="5643566" y="0"/>
            <a:ext cx="3500434" cy="1428760"/>
          </a:xfrm>
          <a:prstGeom prst="rect">
            <a:avLst/>
          </a:prstGeom>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28596" y="1357298"/>
            <a:ext cx="8229600" cy="1296974"/>
          </a:xfrm>
        </p:spPr>
        <p:txBody>
          <a:bodyPr>
            <a:normAutofit fontScale="90000"/>
          </a:bodyPr>
          <a:lstStyle/>
          <a:p>
            <a:r>
              <a:rPr lang="sl-SI" sz="2000" b="1" dirty="0" smtClean="0">
                <a:solidFill>
                  <a:schemeClr val="accent6">
                    <a:lumMod val="50000"/>
                  </a:schemeClr>
                </a:solidFill>
              </a:rPr>
              <a:t>9.3. Vlaganje v zdravstveno in socialno infrastrukturo, ki prispeva k razvoju na nacionalni, regionalni in lokalni ravni, zmanjšanje neenakosti glede zdravstvenega stanja, spodbujanje socialnega vključevanja z  lažjim dostopom do socialnih, kulturnih in rekreacijskih storitev in prehodom z institucionalnih storitev na storitve v okviru lokalnih skupnosti</a:t>
            </a:r>
            <a:endParaRPr lang="sl-SI" sz="2000" b="1" dirty="0">
              <a:solidFill>
                <a:schemeClr val="accent6">
                  <a:lumMod val="50000"/>
                </a:schemeClr>
              </a:solidFill>
            </a:endParaRPr>
          </a:p>
        </p:txBody>
      </p:sp>
      <p:sp>
        <p:nvSpPr>
          <p:cNvPr id="3" name="Ograda vsebine 2"/>
          <p:cNvSpPr>
            <a:spLocks noGrp="1"/>
          </p:cNvSpPr>
          <p:nvPr>
            <p:ph idx="1"/>
          </p:nvPr>
        </p:nvSpPr>
        <p:spPr>
          <a:xfrm>
            <a:off x="714348" y="2857496"/>
            <a:ext cx="7901014" cy="4000504"/>
          </a:xfrm>
        </p:spPr>
        <p:txBody>
          <a:bodyPr>
            <a:normAutofit/>
          </a:bodyPr>
          <a:lstStyle/>
          <a:p>
            <a:pPr algn="ctr">
              <a:buNone/>
            </a:pPr>
            <a:r>
              <a:rPr lang="sl-SI" sz="2600" dirty="0" smtClean="0">
                <a:solidFill>
                  <a:schemeClr val="accent6">
                    <a:lumMod val="75000"/>
                  </a:schemeClr>
                </a:solidFill>
              </a:rPr>
              <a:t>Specifični cilj 1: Izboljšanje kakovosti skupnostnih storitev oskrbe</a:t>
            </a:r>
          </a:p>
          <a:p>
            <a:pPr algn="just">
              <a:buNone/>
            </a:pPr>
            <a:r>
              <a:rPr lang="sl-SI" sz="2000" dirty="0" smtClean="0">
                <a:solidFill>
                  <a:schemeClr val="accent2">
                    <a:lumMod val="50000"/>
                  </a:schemeClr>
                </a:solidFill>
              </a:rPr>
              <a:t>Ukrepi:  </a:t>
            </a:r>
            <a:r>
              <a:rPr lang="sl-SI" sz="2000" dirty="0" smtClean="0"/>
              <a:t>Vzpostavitev infrastrukturnih pogojev za podporo </a:t>
            </a:r>
            <a:r>
              <a:rPr lang="sl-SI" sz="2000" dirty="0" err="1" smtClean="0"/>
              <a:t>deinstitucionalizaciji</a:t>
            </a:r>
            <a:r>
              <a:rPr lang="sl-SI" sz="2000" dirty="0" smtClean="0"/>
              <a:t> in razvoju skupnostnih oblik socialnih in zdravstvenih storitev in pomoči, in sicer: </a:t>
            </a:r>
          </a:p>
          <a:p>
            <a:pPr lvl="1" algn="just"/>
            <a:r>
              <a:rPr lang="sl-SI" sz="1200" b="1" dirty="0" smtClean="0">
                <a:solidFill>
                  <a:schemeClr val="accent2">
                    <a:lumMod val="50000"/>
                  </a:schemeClr>
                </a:solidFill>
              </a:rPr>
              <a:t>Modernizacija mreže obstoječih domov za starejše v smeri preoblikovanja v centre za nudenje različnih skupnostnih storitev, vključno z IKT podprtimi storitvami;</a:t>
            </a:r>
          </a:p>
          <a:p>
            <a:pPr lvl="1" algn="just"/>
            <a:r>
              <a:rPr lang="sl-SI" sz="1200" b="1" dirty="0" smtClean="0">
                <a:solidFill>
                  <a:schemeClr val="accent2">
                    <a:lumMod val="50000"/>
                  </a:schemeClr>
                </a:solidFill>
              </a:rPr>
              <a:t>Gradnji oziroma pridobitvi mrež skupinskih in individualnih bivalnih enot za izvedbo </a:t>
            </a:r>
            <a:r>
              <a:rPr lang="sl-SI" sz="1200" b="1" dirty="0" err="1" smtClean="0">
                <a:solidFill>
                  <a:schemeClr val="accent2">
                    <a:lumMod val="50000"/>
                  </a:schemeClr>
                </a:solidFill>
              </a:rPr>
              <a:t>deinstitucionalizacije</a:t>
            </a:r>
            <a:r>
              <a:rPr lang="sl-SI" sz="1200" b="1" dirty="0" smtClean="0">
                <a:solidFill>
                  <a:schemeClr val="accent2">
                    <a:lumMod val="50000"/>
                  </a:schemeClr>
                </a:solidFill>
              </a:rPr>
              <a:t> na področju invalidnosti in duševnega zdravja,</a:t>
            </a:r>
          </a:p>
          <a:p>
            <a:pPr lvl="1" algn="just"/>
            <a:r>
              <a:rPr lang="sl-SI" sz="1200" b="1" dirty="0" smtClean="0">
                <a:solidFill>
                  <a:schemeClr val="accent2">
                    <a:lumMod val="50000"/>
                  </a:schemeClr>
                </a:solidFill>
              </a:rPr>
              <a:t>Vzpostavitvi dnevnih in medgeneracijskih centrov, kjer se bodo izvajale integrirane socialne in zdravstvene storitve, </a:t>
            </a:r>
          </a:p>
          <a:p>
            <a:pPr lvl="1" algn="just"/>
            <a:r>
              <a:rPr lang="sl-SI" sz="1200" b="1" dirty="0" smtClean="0">
                <a:solidFill>
                  <a:schemeClr val="accent2">
                    <a:lumMod val="50000"/>
                  </a:schemeClr>
                </a:solidFill>
              </a:rPr>
              <a:t>Modernizacija mobilnih enot za podporo programom, namenjenih osebam iz druge prednostne naložbe te osi in drugim z različnimi oblikami zasvojenosti. </a:t>
            </a:r>
          </a:p>
          <a:p>
            <a:pPr>
              <a:buNone/>
            </a:pPr>
            <a:endParaRPr lang="sl-SI" sz="1600" dirty="0" smtClean="0">
              <a:solidFill>
                <a:schemeClr val="accent2">
                  <a:lumMod val="50000"/>
                </a:schemeClr>
              </a:solidFill>
            </a:endParaRPr>
          </a:p>
          <a:p>
            <a:endParaRPr lang="sl-SI" sz="2000" dirty="0">
              <a:solidFill>
                <a:schemeClr val="accent2">
                  <a:lumMod val="50000"/>
                </a:schemeClr>
              </a:solidFill>
            </a:endParaRPr>
          </a:p>
        </p:txBody>
      </p:sp>
      <p:pic>
        <p:nvPicPr>
          <p:cNvPr id="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2998777" cy="1305919"/>
          </a:xfrm>
          <a:prstGeom prst="rect">
            <a:avLst/>
          </a:prstGeom>
          <a:solidFill>
            <a:schemeClr val="accent6">
              <a:lumMod val="20000"/>
              <a:lumOff val="80000"/>
            </a:schemeClr>
          </a:solidFill>
          <a:ln w="9525">
            <a:noFill/>
            <a:miter lim="800000"/>
            <a:headEnd/>
            <a:tailEnd/>
          </a:ln>
          <a:effectLst/>
        </p:spPr>
      </p:pic>
      <p:pic>
        <p:nvPicPr>
          <p:cNvPr id="5" name="Slika 4" descr="Logo_EKP_socialni_sklad_SLO_slogan"/>
          <p:cNvPicPr/>
          <p:nvPr/>
        </p:nvPicPr>
        <p:blipFill>
          <a:blip r:embed="rId3" cstate="print">
            <a:clrChange>
              <a:clrFrom>
                <a:srgbClr val="FFFFFF"/>
              </a:clrFrom>
              <a:clrTo>
                <a:srgbClr val="FFFFFF">
                  <a:alpha val="0"/>
                </a:srgbClr>
              </a:clrTo>
            </a:clrChange>
          </a:blip>
          <a:srcRect/>
          <a:stretch>
            <a:fillRect/>
          </a:stretch>
        </p:blipFill>
        <p:spPr bwMode="auto">
          <a:xfrm>
            <a:off x="5643566" y="0"/>
            <a:ext cx="3500434" cy="1428760"/>
          </a:xfrm>
          <a:prstGeom prst="rect">
            <a:avLst/>
          </a:prstGeom>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1301</TotalTime>
  <Words>933</Words>
  <Application>Microsoft Office PowerPoint</Application>
  <PresentationFormat>Diaprojekcija na zaslonu (4:3)</PresentationFormat>
  <Paragraphs>111</Paragraphs>
  <Slides>11</Slides>
  <Notes>0</Notes>
  <HiddenSlides>0</HiddenSlides>
  <MMClips>0</MMClips>
  <ScaleCrop>false</ScaleCrop>
  <HeadingPairs>
    <vt:vector size="4" baseType="variant">
      <vt:variant>
        <vt:lpstr>Tema</vt:lpstr>
      </vt:variant>
      <vt:variant>
        <vt:i4>1</vt:i4>
      </vt:variant>
      <vt:variant>
        <vt:lpstr>Naslovi diapozitivov</vt:lpstr>
      </vt:variant>
      <vt:variant>
        <vt:i4>11</vt:i4>
      </vt:variant>
    </vt:vector>
  </HeadingPairs>
  <TitlesOfParts>
    <vt:vector size="12" baseType="lpstr">
      <vt:lpstr>Officeova tema</vt:lpstr>
      <vt:lpstr>NOVA FINANČNA PERSPEKTIVA 2014 – 2020  NA PODROČJU DEINSTITUCIONALIZACIJE </vt:lpstr>
      <vt:lpstr>PREDNOSTNA OS 9 -  Socialna vključenost in zmanjševanje tveganja revščine  </vt:lpstr>
      <vt:lpstr>9.2.  Izboljšanje dostopa do cenovno ugodnih, trajnostnih in visokokakovostnih storitev, vključno z zdravstvenimi in socialnimi storitvami splošnega pomena </vt:lpstr>
      <vt:lpstr>Diapozitiv 4</vt:lpstr>
      <vt:lpstr>Diapozitiv 5</vt:lpstr>
      <vt:lpstr>Diapozitiv 6</vt:lpstr>
      <vt:lpstr>Diapozitiv 7</vt:lpstr>
      <vt:lpstr>Finančni vidik prednostne naložbe – Izboljšanje dostopa do cenovno ugodnih, trajnostnih in visokokakovostnih storitev, vključno z zdravstvenimi in socialnimi storitvami splošnega pomena </vt:lpstr>
      <vt:lpstr>9.3. Vlaganje v zdravstveno in socialno infrastrukturo, ki prispeva k razvoju na nacionalni, regionalni in lokalni ravni, zmanjšanje neenakosti glede zdravstvenega stanja, spodbujanje socialnega vključevanja z  lažjim dostopom do socialnih, kulturnih in rekreacijskih storitev in prehodom z institucionalnih storitev na storitve v okviru lokalnih skupnosti</vt:lpstr>
      <vt:lpstr>Diapozitiv 10</vt:lpstr>
      <vt:lpstr>Finančni vidik prednostne naložbe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OPERATIVNI PROGRAM</dc:title>
  <dc:creator>DStojmenovic</dc:creator>
  <cp:lastModifiedBy>mdk019</cp:lastModifiedBy>
  <cp:revision>112</cp:revision>
  <dcterms:created xsi:type="dcterms:W3CDTF">2014-12-23T12:28:27Z</dcterms:created>
  <dcterms:modified xsi:type="dcterms:W3CDTF">2015-06-19T06:42:08Z</dcterms:modified>
</cp:coreProperties>
</file>